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3"/>
  </p:notesMasterIdLst>
  <p:sldIdLst>
    <p:sldId id="256" r:id="rId2"/>
    <p:sldId id="263" r:id="rId3"/>
    <p:sldId id="280" r:id="rId4"/>
    <p:sldId id="279" r:id="rId5"/>
    <p:sldId id="272" r:id="rId6"/>
    <p:sldId id="282" r:id="rId7"/>
    <p:sldId id="262" r:id="rId8"/>
    <p:sldId id="264" r:id="rId9"/>
    <p:sldId id="273" r:id="rId10"/>
    <p:sldId id="288" r:id="rId11"/>
    <p:sldId id="265" r:id="rId12"/>
    <p:sldId id="266" r:id="rId13"/>
    <p:sldId id="267" r:id="rId14"/>
    <p:sldId id="268" r:id="rId15"/>
    <p:sldId id="269" r:id="rId16"/>
    <p:sldId id="270" r:id="rId17"/>
    <p:sldId id="271" r:id="rId18"/>
    <p:sldId id="274" r:id="rId19"/>
    <p:sldId id="275" r:id="rId20"/>
    <p:sldId id="276" r:id="rId21"/>
    <p:sldId id="28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70" d="100"/>
          <a:sy n="70" d="100"/>
        </p:scale>
        <p:origin x="13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355235-7223-439A-BEB9-AAFBD9412AC5}" type="datetimeFigureOut">
              <a:rPr lang="ru-RU" smtClean="0"/>
              <a:pPr/>
              <a:t>14.11.2016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119F63-8AD9-4103-B448-B795DB23928E}" type="slidenum">
              <a:rPr lang="ru-RU" smtClean="0"/>
              <a:pPr/>
              <a:t>‹#›</a:t>
            </a:fld>
            <a:endParaRPr lang="ru-RU"/>
          </a:p>
        </p:txBody>
      </p:sp>
    </p:spTree>
    <p:extLst>
      <p:ext uri="{BB962C8B-B14F-4D97-AF65-F5344CB8AC3E}">
        <p14:creationId xmlns:p14="http://schemas.microsoft.com/office/powerpoint/2010/main" val="3431584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60D2442-20A5-44DF-B99F-98EEEAF19776}"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60D2442-20A5-44DF-B99F-98EEEAF1977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60D2442-20A5-44DF-B99F-98EEEAF1977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60D2442-20A5-44DF-B99F-98EEEAF1977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60D2442-20A5-44DF-B99F-98EEEAF19776}"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60D2442-20A5-44DF-B99F-98EEEAF1977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60D2442-20A5-44DF-B99F-98EEEAF1977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60D2442-20A5-44DF-B99F-98EEEAF1977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60D2442-20A5-44DF-B99F-98EEEAF19776}"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60D2442-20A5-44DF-B99F-98EEEAF1977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F215785B-8F07-49DB-A5D3-9FA4F6819472}" type="datetimeFigureOut">
              <a:rPr lang="ru-RU" smtClean="0"/>
              <a:pPr/>
              <a:t>14.11.2016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60D2442-20A5-44DF-B99F-98EEEAF19776}"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215785B-8F07-49DB-A5D3-9FA4F6819472}" type="datetimeFigureOut">
              <a:rPr lang="ru-RU" smtClean="0"/>
              <a:pPr/>
              <a:t>14.11.2016</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0D2442-20A5-44DF-B99F-98EEEAF19776}"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571480"/>
            <a:ext cx="7715304" cy="3643338"/>
          </a:xfrm>
        </p:spPr>
        <p:txBody>
          <a:bodyPr>
            <a:normAutofit/>
          </a:bodyPr>
          <a:lstStyle/>
          <a:p>
            <a:pPr algn="ctr"/>
            <a:r>
              <a:rPr lang="ru-RU" sz="4000" dirty="0" smtClean="0"/>
              <a:t>ЕГЭ по английскому языку: </a:t>
            </a:r>
            <a:br>
              <a:rPr lang="ru-RU" sz="4000" dirty="0" smtClean="0"/>
            </a:br>
            <a:r>
              <a:rPr lang="ru-RU" sz="4000" dirty="0" smtClean="0"/>
              <a:t>КИМ ЕГЭ 2016 и особенности проведения</a:t>
            </a:r>
            <a:br>
              <a:rPr lang="ru-RU" sz="4000" dirty="0" smtClean="0"/>
            </a:br>
            <a:r>
              <a:rPr lang="ru-RU" sz="4000" dirty="0" smtClean="0"/>
              <a:t>(устная часть)</a:t>
            </a:r>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endParaRPr lang="ru-RU"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214290"/>
            <a:ext cx="7569518" cy="1571636"/>
          </a:xfrm>
        </p:spPr>
        <p:txBody>
          <a:bodyPr>
            <a:noAutofit/>
          </a:bodyPr>
          <a:lstStyle/>
          <a:p>
            <a:r>
              <a:rPr lang="ru-RU" sz="2800" dirty="0" smtClean="0">
                <a:solidFill>
                  <a:srgbClr val="FF0000"/>
                </a:solidFill>
                <a:latin typeface="Times New Roman" pitchFamily="18" charset="0"/>
                <a:cs typeface="Times New Roman" pitchFamily="18" charset="0"/>
              </a:rPr>
              <a:t/>
            </a:r>
            <a:br>
              <a:rPr lang="ru-RU" sz="2800" dirty="0" smtClean="0">
                <a:solidFill>
                  <a:srgbClr val="FF0000"/>
                </a:solidFill>
                <a:latin typeface="Times New Roman" pitchFamily="18" charset="0"/>
                <a:cs typeface="Times New Roman" pitchFamily="18" charset="0"/>
              </a:rPr>
            </a:br>
            <a:r>
              <a:rPr lang="ru-RU" sz="2800" dirty="0" smtClean="0">
                <a:solidFill>
                  <a:srgbClr val="FF0000"/>
                </a:solidFill>
                <a:latin typeface="Times New Roman" pitchFamily="18" charset="0"/>
                <a:cs typeface="Times New Roman" pitchFamily="18" charset="0"/>
              </a:rPr>
              <a:t>В задании 3 </a:t>
            </a:r>
            <a:r>
              <a:rPr lang="ru-RU" sz="2800" dirty="0" smtClean="0">
                <a:latin typeface="Times New Roman" pitchFamily="18" charset="0"/>
                <a:cs typeface="Times New Roman" pitchFamily="18" charset="0"/>
              </a:rPr>
              <a:t>предлагается выбрать одну из трёх фотографий и описать её на основе плана. Время на подготовку – 1,5 минуты.</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
        <p:nvSpPr>
          <p:cNvPr id="4" name="Объект 1"/>
          <p:cNvSpPr>
            <a:spLocks noGrp="1"/>
          </p:cNvSpPr>
          <p:nvPr>
            <p:ph idx="1"/>
          </p:nvPr>
        </p:nvSpPr>
        <p:spPr>
          <a:xfrm>
            <a:off x="1357290" y="1785926"/>
            <a:ext cx="7576398" cy="3643338"/>
          </a:xfrm>
        </p:spPr>
        <p:txBody>
          <a:bodyPr>
            <a:normAutofit/>
          </a:bodyPr>
          <a:lstStyle/>
          <a:p>
            <a:r>
              <a:rPr lang="ru-RU" altLang="ru-RU" sz="2400" dirty="0" smtClean="0">
                <a:latin typeface="Times New Roman" pitchFamily="18" charset="0"/>
                <a:cs typeface="Times New Roman" pitchFamily="18" charset="0"/>
              </a:rPr>
              <a:t>монологическое тематическое высказывание с опорой на вербальную ситуацию и визуальную информацию (одну, выбранную из трёх предложенных, фотографию</a:t>
            </a:r>
            <a:r>
              <a:rPr lang="ru-RU" altLang="ru-RU" sz="2400" b="1" dirty="0" smtClean="0">
                <a:latin typeface="Times New Roman" pitchFamily="18" charset="0"/>
                <a:cs typeface="Times New Roman" pitchFamily="18" charset="0"/>
              </a:rPr>
              <a:t>);</a:t>
            </a:r>
            <a:endParaRPr lang="ru-RU" altLang="ru-RU" sz="2400" dirty="0" smtClean="0">
              <a:latin typeface="Times New Roman" pitchFamily="18" charset="0"/>
              <a:cs typeface="Times New Roman" pitchFamily="18" charset="0"/>
            </a:endParaRPr>
          </a:p>
          <a:p>
            <a:r>
              <a:rPr lang="ru-RU" altLang="ru-RU" sz="2400" dirty="0" smtClean="0">
                <a:latin typeface="Times New Roman" pitchFamily="18" charset="0"/>
                <a:cs typeface="Times New Roman" pitchFamily="18" charset="0"/>
              </a:rPr>
              <a:t>коммуникативная ситуация включается в коммуникативную задачу (почему ты решил показать это фото другу</a:t>
            </a:r>
            <a:r>
              <a:rPr lang="ru-RU" altLang="ru-RU" sz="2400" i="1" dirty="0" smtClean="0">
                <a:latin typeface="Times New Roman" pitchFamily="18" charset="0"/>
                <a:cs typeface="Times New Roman" pitchFamily="18" charset="0"/>
              </a:rPr>
              <a:t>);</a:t>
            </a:r>
          </a:p>
          <a:p>
            <a:r>
              <a:rPr lang="ru-RU" altLang="ru-RU" sz="2400" dirty="0" smtClean="0">
                <a:latin typeface="Times New Roman" pitchFamily="18" charset="0"/>
                <a:cs typeface="Times New Roman" pitchFamily="18" charset="0"/>
              </a:rPr>
              <a:t>описание фото .</a:t>
            </a:r>
            <a:endParaRPr lang="ru-RU" altLang="ru-RU" sz="2400" b="1" dirty="0" smtClean="0">
              <a:latin typeface="Times New Roman" pitchFamily="18" charset="0"/>
              <a:cs typeface="Times New Roman" pitchFamily="18" charset="0"/>
            </a:endParaRPr>
          </a:p>
          <a:p>
            <a:endParaRPr lang="ru-RU" altLang="ru-RU"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214290"/>
            <a:ext cx="7576398" cy="1428760"/>
          </a:xfrm>
        </p:spPr>
        <p:txBody>
          <a:bodyPr>
            <a:noAutofit/>
          </a:bodyPr>
          <a:lstStyle/>
          <a:p>
            <a:r>
              <a:rPr lang="en-US" sz="2400" b="1" dirty="0" smtClean="0"/>
              <a:t>Task 3. Imagine that these are photos from your photo album. Choose one</a:t>
            </a:r>
            <a:r>
              <a:rPr lang="ru-RU" sz="2400" b="1" dirty="0" smtClean="0"/>
              <a:t> </a:t>
            </a:r>
            <a:r>
              <a:rPr lang="en-US" sz="2400" b="1" dirty="0" smtClean="0"/>
              <a:t>photo to present to your friend.</a:t>
            </a:r>
            <a:endParaRPr lang="ru-RU" sz="2400" dirty="0">
              <a:effectLst/>
              <a:latin typeface="Times New Roman" pitchFamily="18" charset="0"/>
              <a:cs typeface="Times New Roman" pitchFamily="18" charset="0"/>
            </a:endParaRPr>
          </a:p>
        </p:txBody>
      </p:sp>
      <p:pic>
        <p:nvPicPr>
          <p:cNvPr id="3" name="Picture 2"/>
          <p:cNvPicPr>
            <a:picLocks noGrp="1" noChangeAspect="1" noChangeArrowheads="1"/>
          </p:cNvPicPr>
          <p:nvPr>
            <p:ph idx="1"/>
          </p:nvPr>
        </p:nvPicPr>
        <p:blipFill>
          <a:blip r:embed="rId2"/>
          <a:srcRect/>
          <a:stretch>
            <a:fillRect/>
          </a:stretch>
        </p:blipFill>
        <p:spPr bwMode="auto">
          <a:xfrm>
            <a:off x="2143108" y="1928802"/>
            <a:ext cx="5715040" cy="378621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285728"/>
            <a:ext cx="7498080" cy="1143000"/>
          </a:xfrm>
        </p:spPr>
        <p:txBody>
          <a:bodyPr>
            <a:noAutofit/>
          </a:bodyPr>
          <a:lstStyle/>
          <a:p>
            <a:pPr algn="ctr"/>
            <a:r>
              <a:rPr lang="ru-RU" sz="3200" dirty="0" smtClean="0">
                <a:effectLst/>
                <a:latin typeface="Times New Roman" pitchFamily="18" charset="0"/>
                <a:cs typeface="Times New Roman" pitchFamily="18" charset="0"/>
              </a:rPr>
              <a:t>Задание 3</a:t>
            </a:r>
            <a:endParaRPr lang="ru-RU" sz="3200" dirty="0">
              <a:effectLst/>
              <a:latin typeface="Times New Roman" pitchFamily="18" charset="0"/>
              <a:cs typeface="Times New Roman" pitchFamily="18" charset="0"/>
            </a:endParaRPr>
          </a:p>
        </p:txBody>
      </p:sp>
      <p:pic>
        <p:nvPicPr>
          <p:cNvPr id="3" name="Picture 2"/>
          <p:cNvPicPr>
            <a:picLocks noGrp="1" noChangeAspect="1" noChangeArrowheads="1"/>
          </p:cNvPicPr>
          <p:nvPr>
            <p:ph idx="1"/>
          </p:nvPr>
        </p:nvPicPr>
        <p:blipFill>
          <a:blip r:embed="rId2"/>
          <a:srcRect/>
          <a:stretch>
            <a:fillRect/>
          </a:stretch>
        </p:blipFill>
        <p:spPr bwMode="auto">
          <a:xfrm>
            <a:off x="1857356" y="1643050"/>
            <a:ext cx="5929354" cy="4065288"/>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effectLst/>
                <a:latin typeface="Times New Roman" pitchFamily="18" charset="0"/>
                <a:cs typeface="Times New Roman" pitchFamily="18" charset="0"/>
              </a:rPr>
              <a:t>Задание 3</a:t>
            </a:r>
            <a:endParaRPr lang="ru-RU" sz="3200" dirty="0">
              <a:effectLst/>
              <a:latin typeface="Times New Roman" pitchFamily="18" charset="0"/>
              <a:cs typeface="Times New Roman" pitchFamily="18" charset="0"/>
            </a:endParaRPr>
          </a:p>
        </p:txBody>
      </p:sp>
      <p:pic>
        <p:nvPicPr>
          <p:cNvPr id="3" name="Picture 2"/>
          <p:cNvPicPr>
            <a:picLocks noGrp="1" noChangeAspect="1" noChangeArrowheads="1"/>
          </p:cNvPicPr>
          <p:nvPr>
            <p:ph idx="1"/>
          </p:nvPr>
        </p:nvPicPr>
        <p:blipFill>
          <a:blip r:embed="rId2"/>
          <a:srcRect/>
          <a:stretch>
            <a:fillRect/>
          </a:stretch>
        </p:blipFill>
        <p:spPr bwMode="auto">
          <a:xfrm>
            <a:off x="2071670" y="1643050"/>
            <a:ext cx="5703913" cy="4429156"/>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200" dirty="0" smtClean="0">
                <a:latin typeface="Times New Roman" pitchFamily="18" charset="0"/>
                <a:cs typeface="Times New Roman" pitchFamily="18" charset="0"/>
              </a:rPr>
              <a:t>Задание 3 базового уровня</a:t>
            </a:r>
            <a:endParaRPr lang="ru-RU" sz="3200" dirty="0">
              <a:effectLst/>
              <a:latin typeface="Times New Roman" pitchFamily="18" charset="0"/>
              <a:cs typeface="Times New Roman" pitchFamily="18" charset="0"/>
            </a:endParaRPr>
          </a:p>
        </p:txBody>
      </p:sp>
      <p:sp>
        <p:nvSpPr>
          <p:cNvPr id="4" name="Содержимое 3"/>
          <p:cNvSpPr>
            <a:spLocks noGrp="1"/>
          </p:cNvSpPr>
          <p:nvPr>
            <p:ph idx="1"/>
          </p:nvPr>
        </p:nvSpPr>
        <p:spPr/>
        <p:txBody>
          <a:bodyPr>
            <a:normAutofit/>
          </a:bodyPr>
          <a:lstStyle/>
          <a:p>
            <a:pPr>
              <a:buNone/>
            </a:pPr>
            <a:r>
              <a:rPr lang="en-US" sz="2000" b="1" dirty="0" smtClean="0"/>
              <a:t>You will have to start speaking in 1.5 minutes and will speak for not more</a:t>
            </a:r>
            <a:r>
              <a:rPr lang="ru-RU" sz="2000" b="1" dirty="0" smtClean="0"/>
              <a:t> </a:t>
            </a:r>
            <a:r>
              <a:rPr lang="en-US" sz="2000" b="1" dirty="0" smtClean="0"/>
              <a:t>than 2 minutes (12–15 sentences). In your talk remember to speak about:</a:t>
            </a:r>
          </a:p>
          <a:p>
            <a:pPr>
              <a:buNone/>
            </a:pPr>
            <a:r>
              <a:rPr lang="en-US" sz="2000" dirty="0" smtClean="0"/>
              <a:t>• where and when the photo was taken</a:t>
            </a:r>
          </a:p>
          <a:p>
            <a:pPr>
              <a:buNone/>
            </a:pPr>
            <a:r>
              <a:rPr lang="en-US" sz="2000" dirty="0" smtClean="0"/>
              <a:t>• what/who is in the photo</a:t>
            </a:r>
          </a:p>
          <a:p>
            <a:pPr>
              <a:buNone/>
            </a:pPr>
            <a:r>
              <a:rPr lang="en-US" sz="2000" dirty="0" smtClean="0"/>
              <a:t>• what is happening</a:t>
            </a:r>
          </a:p>
          <a:p>
            <a:pPr>
              <a:buNone/>
            </a:pPr>
            <a:r>
              <a:rPr lang="en-US" sz="2000" dirty="0" smtClean="0"/>
              <a:t>• why you keep the photo in your album</a:t>
            </a:r>
          </a:p>
          <a:p>
            <a:pPr>
              <a:buNone/>
            </a:pPr>
            <a:r>
              <a:rPr lang="en-US" sz="2000" dirty="0" smtClean="0"/>
              <a:t>• why you decided to show the picture to your friend</a:t>
            </a:r>
          </a:p>
          <a:p>
            <a:pPr>
              <a:buNone/>
            </a:pPr>
            <a:r>
              <a:rPr lang="en-US" sz="2000" b="1" dirty="0" smtClean="0"/>
              <a:t>You have to talk continuously, starting with:</a:t>
            </a:r>
          </a:p>
          <a:p>
            <a:r>
              <a:rPr lang="en-US" sz="2000" b="1" dirty="0" smtClean="0"/>
              <a:t>"I’ve chosen photo number… "</a:t>
            </a:r>
            <a:endParaRPr lang="ru-RU" sz="200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500166" y="214290"/>
            <a:ext cx="7433522" cy="1643074"/>
          </a:xfrm>
        </p:spPr>
        <p:txBody>
          <a:bodyPr>
            <a:normAutofit fontScale="90000"/>
          </a:bodyPr>
          <a:lstStyle/>
          <a:p>
            <a:r>
              <a:rPr lang="en-US" sz="3100" b="1" dirty="0" smtClean="0">
                <a:latin typeface="Times New Roman" pitchFamily="18" charset="0"/>
                <a:cs typeface="Times New Roman" pitchFamily="18" charset="0"/>
              </a:rPr>
              <a:t>Task 4. Study the two photographs. In 1.5 minutes be ready to compare and</a:t>
            </a:r>
            <a:r>
              <a:rPr lang="ru-RU" sz="3100" b="1" dirty="0" smtClean="0">
                <a:latin typeface="Times New Roman" pitchFamily="18" charset="0"/>
                <a:cs typeface="Times New Roman" pitchFamily="18" charset="0"/>
              </a:rPr>
              <a:t> </a:t>
            </a:r>
            <a:r>
              <a:rPr lang="en-US" sz="3100" b="1" dirty="0" smtClean="0">
                <a:latin typeface="Times New Roman" pitchFamily="18" charset="0"/>
                <a:cs typeface="Times New Roman" pitchFamily="18" charset="0"/>
              </a:rPr>
              <a:t>contrast the photographs:</a:t>
            </a:r>
            <a:r>
              <a:rPr lang="en-US" sz="2000" b="1" dirty="0" smtClean="0"/>
              <a:t/>
            </a:r>
            <a:br>
              <a:rPr lang="en-US" sz="2000" b="1" dirty="0" smtClean="0"/>
            </a:br>
            <a:endParaRPr lang="ru-RU" sz="2000" dirty="0"/>
          </a:p>
        </p:txBody>
      </p:sp>
      <p:sp>
        <p:nvSpPr>
          <p:cNvPr id="5" name="Содержимое 4"/>
          <p:cNvSpPr>
            <a:spLocks noGrp="1"/>
          </p:cNvSpPr>
          <p:nvPr>
            <p:ph idx="1"/>
          </p:nvPr>
        </p:nvSpPr>
        <p:spPr>
          <a:xfrm>
            <a:off x="1142976" y="1785926"/>
            <a:ext cx="7790712" cy="4462474"/>
          </a:xfrm>
        </p:spPr>
        <p:txBody>
          <a:bodyPr>
            <a:normAutofit/>
          </a:bodyPr>
          <a:lstStyle/>
          <a:p>
            <a:r>
              <a:rPr lang="en-US" sz="2800" dirty="0" smtClean="0">
                <a:latin typeface="Times New Roman" pitchFamily="18" charset="0"/>
                <a:cs typeface="Times New Roman" pitchFamily="18" charset="0"/>
              </a:rPr>
              <a:t> give a brief description of the photos (action, location) </a:t>
            </a:r>
            <a:endParaRPr lang="ru-RU"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say what the pictures have in common</a:t>
            </a:r>
          </a:p>
          <a:p>
            <a:r>
              <a:rPr lang="en-US" sz="2800" dirty="0" smtClean="0">
                <a:latin typeface="Times New Roman" pitchFamily="18" charset="0"/>
                <a:cs typeface="Times New Roman" pitchFamily="18" charset="0"/>
              </a:rPr>
              <a:t> say in what way the pictures are different</a:t>
            </a:r>
          </a:p>
          <a:p>
            <a:r>
              <a:rPr lang="en-US" sz="2800" dirty="0" smtClean="0">
                <a:latin typeface="Times New Roman" pitchFamily="18" charset="0"/>
                <a:cs typeface="Times New Roman" pitchFamily="18" charset="0"/>
              </a:rPr>
              <a:t> say which of the concerts presented in the pictures you’d prefer</a:t>
            </a:r>
          </a:p>
          <a:p>
            <a:r>
              <a:rPr lang="en-US" sz="2800" dirty="0" smtClean="0">
                <a:latin typeface="Times New Roman" pitchFamily="18" charset="0"/>
                <a:cs typeface="Times New Roman" pitchFamily="18" charset="0"/>
              </a:rPr>
              <a:t> explain why</a:t>
            </a:r>
          </a:p>
          <a:p>
            <a:pPr>
              <a:buNone/>
            </a:pPr>
            <a:r>
              <a:rPr lang="en-US" sz="2800" b="1" dirty="0" smtClean="0">
                <a:latin typeface="Times New Roman" pitchFamily="18" charset="0"/>
                <a:cs typeface="Times New Roman" pitchFamily="18" charset="0"/>
              </a:rPr>
              <a:t>You will speak for not more than 2 minutes. You have to talk continuously.</a:t>
            </a: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28728" y="274638"/>
            <a:ext cx="7504960" cy="868346"/>
          </a:xfrm>
        </p:spPr>
        <p:txBody>
          <a:bodyPr>
            <a:normAutofit/>
          </a:bodyPr>
          <a:lstStyle/>
          <a:p>
            <a:pPr algn="ctr"/>
            <a:r>
              <a:rPr lang="ru-RU" sz="3200" dirty="0" smtClean="0">
                <a:latin typeface="Times New Roman" pitchFamily="18" charset="0"/>
                <a:cs typeface="Times New Roman" pitchFamily="18" charset="0"/>
              </a:rPr>
              <a:t>Задание 4</a:t>
            </a:r>
            <a:endParaRPr lang="ru-RU" sz="3200" dirty="0">
              <a:latin typeface="Times New Roman" pitchFamily="18" charset="0"/>
              <a:cs typeface="Times New Roman" pitchFamily="18" charset="0"/>
            </a:endParaRPr>
          </a:p>
        </p:txBody>
      </p:sp>
      <p:pic>
        <p:nvPicPr>
          <p:cNvPr id="2" name="Picture 2"/>
          <p:cNvPicPr>
            <a:picLocks noGrp="1" noChangeAspect="1" noChangeArrowheads="1"/>
          </p:cNvPicPr>
          <p:nvPr>
            <p:ph idx="1"/>
          </p:nvPr>
        </p:nvPicPr>
        <p:blipFill>
          <a:blip r:embed="rId2"/>
          <a:srcRect/>
          <a:stretch>
            <a:fillRect/>
          </a:stretch>
        </p:blipFill>
        <p:spPr bwMode="auto">
          <a:xfrm>
            <a:off x="2786050" y="1428736"/>
            <a:ext cx="4500594" cy="420244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pPr algn="ctr"/>
            <a:r>
              <a:rPr lang="ru-RU" sz="3200" dirty="0" smtClean="0">
                <a:latin typeface="Times New Roman" pitchFamily="18" charset="0"/>
                <a:cs typeface="Times New Roman" pitchFamily="18" charset="0"/>
              </a:rPr>
              <a:t>Задание 4</a:t>
            </a:r>
            <a:endParaRPr lang="ru-RU" sz="3200" dirty="0"/>
          </a:p>
        </p:txBody>
      </p:sp>
      <p:pic>
        <p:nvPicPr>
          <p:cNvPr id="2" name="Picture 2"/>
          <p:cNvPicPr>
            <a:picLocks noGrp="1" noChangeAspect="1" noChangeArrowheads="1"/>
          </p:cNvPicPr>
          <p:nvPr>
            <p:ph idx="1"/>
          </p:nvPr>
        </p:nvPicPr>
        <p:blipFill>
          <a:blip r:embed="rId2"/>
          <a:srcRect/>
          <a:stretch>
            <a:fillRect/>
          </a:stretch>
        </p:blipFill>
        <p:spPr bwMode="auto">
          <a:xfrm>
            <a:off x="2786050" y="1500174"/>
            <a:ext cx="4714908" cy="4127196"/>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Содержимое 8"/>
          <p:cNvGraphicFramePr>
            <a:graphicFrameLocks noGrp="1"/>
          </p:cNvGraphicFramePr>
          <p:nvPr>
            <p:ph idx="1"/>
          </p:nvPr>
        </p:nvGraphicFramePr>
        <p:xfrm>
          <a:off x="1500166" y="1857364"/>
          <a:ext cx="7426348" cy="4232418"/>
        </p:xfrm>
        <a:graphic>
          <a:graphicData uri="http://schemas.openxmlformats.org/drawingml/2006/table">
            <a:tbl>
              <a:tblPr firstRow="1" bandRow="1">
                <a:tableStyleId>{5C22544A-7EE6-4342-B048-85BDC9FD1C3A}</a:tableStyleId>
              </a:tblPr>
              <a:tblGrid>
                <a:gridCol w="1856587"/>
                <a:gridCol w="1856587"/>
                <a:gridCol w="1856587"/>
                <a:gridCol w="1856587"/>
              </a:tblGrid>
              <a:tr h="354198">
                <a:tc>
                  <a:txBody>
                    <a:bodyPr/>
                    <a:lstStyle/>
                    <a:p>
                      <a:pPr algn="ctr"/>
                      <a:r>
                        <a:rPr lang="ru-RU" dirty="0" smtClean="0"/>
                        <a:t>3</a:t>
                      </a:r>
                      <a:endParaRPr lang="ru-RU" dirty="0"/>
                    </a:p>
                  </a:txBody>
                  <a:tcPr/>
                </a:tc>
                <a:tc>
                  <a:txBody>
                    <a:bodyPr/>
                    <a:lstStyle/>
                    <a:p>
                      <a:pPr algn="ctr"/>
                      <a:r>
                        <a:rPr lang="ru-RU" dirty="0" smtClean="0"/>
                        <a:t>2</a:t>
                      </a:r>
                      <a:endParaRPr lang="ru-RU" dirty="0"/>
                    </a:p>
                  </a:txBody>
                  <a:tcPr/>
                </a:tc>
                <a:tc>
                  <a:txBody>
                    <a:bodyPr/>
                    <a:lstStyle/>
                    <a:p>
                      <a:pPr algn="ctr"/>
                      <a:r>
                        <a:rPr lang="ru-RU" dirty="0" smtClean="0"/>
                        <a:t>1</a:t>
                      </a:r>
                      <a:endParaRPr lang="ru-RU" dirty="0"/>
                    </a:p>
                  </a:txBody>
                  <a:tcPr/>
                </a:tc>
                <a:tc>
                  <a:txBody>
                    <a:bodyPr/>
                    <a:lstStyle/>
                    <a:p>
                      <a:pPr algn="ctr"/>
                      <a:r>
                        <a:rPr lang="ru-RU" dirty="0" smtClean="0"/>
                        <a:t>0</a:t>
                      </a:r>
                      <a:endParaRPr lang="ru-RU" dirty="0"/>
                    </a:p>
                  </a:txBody>
                  <a:tcPr/>
                </a:tc>
              </a:tr>
              <a:tr h="3866658">
                <a:tc>
                  <a:txBody>
                    <a:bodyPr/>
                    <a:lstStyle/>
                    <a:p>
                      <a:r>
                        <a:rPr kumimoji="0" lang="ru-RU" sz="1600" kern="1200" baseline="0" dirty="0" smtClean="0">
                          <a:solidFill>
                            <a:schemeClr val="dk1"/>
                          </a:solidFill>
                          <a:latin typeface="Times New Roman" pitchFamily="18" charset="0"/>
                          <a:ea typeface="+mn-ea"/>
                          <a:cs typeface="Times New Roman" pitchFamily="18" charset="0"/>
                        </a:rPr>
                        <a:t>Коммуникативная</a:t>
                      </a:r>
                    </a:p>
                    <a:p>
                      <a:r>
                        <a:rPr kumimoji="0" lang="ru-RU" sz="1600" kern="1200" baseline="0" dirty="0" smtClean="0">
                          <a:solidFill>
                            <a:schemeClr val="dk1"/>
                          </a:solidFill>
                          <a:latin typeface="Times New Roman" pitchFamily="18" charset="0"/>
                          <a:ea typeface="+mn-ea"/>
                          <a:cs typeface="Times New Roman" pitchFamily="18" charset="0"/>
                        </a:rPr>
                        <a:t>задача выполнена</a:t>
                      </a:r>
                    </a:p>
                    <a:p>
                      <a:r>
                        <a:rPr kumimoji="0" lang="ru-RU" sz="1600" kern="1200" baseline="0" dirty="0" smtClean="0">
                          <a:solidFill>
                            <a:schemeClr val="dk1"/>
                          </a:solidFill>
                          <a:latin typeface="Times New Roman" pitchFamily="18" charset="0"/>
                          <a:ea typeface="+mn-ea"/>
                          <a:cs typeface="Times New Roman" pitchFamily="18" charset="0"/>
                        </a:rPr>
                        <a:t>полностью:</a:t>
                      </a:r>
                    </a:p>
                    <a:p>
                      <a:r>
                        <a:rPr kumimoji="0" lang="ru-RU" sz="1600" kern="1200" baseline="0" dirty="0" smtClean="0">
                          <a:solidFill>
                            <a:schemeClr val="dk1"/>
                          </a:solidFill>
                          <a:latin typeface="Times New Roman" pitchFamily="18" charset="0"/>
                          <a:ea typeface="+mn-ea"/>
                          <a:cs typeface="Times New Roman" pitchFamily="18" charset="0"/>
                        </a:rPr>
                        <a:t>содержание полно,</a:t>
                      </a:r>
                    </a:p>
                    <a:p>
                      <a:r>
                        <a:rPr kumimoji="0" lang="ru-RU" sz="1600" kern="1200" baseline="0" dirty="0" smtClean="0">
                          <a:solidFill>
                            <a:schemeClr val="dk1"/>
                          </a:solidFill>
                          <a:latin typeface="Times New Roman" pitchFamily="18" charset="0"/>
                          <a:ea typeface="+mn-ea"/>
                          <a:cs typeface="Times New Roman" pitchFamily="18" charset="0"/>
                        </a:rPr>
                        <a:t>точно и развёрнуто</a:t>
                      </a:r>
                    </a:p>
                    <a:p>
                      <a:r>
                        <a:rPr kumimoji="0" lang="ru-RU" sz="1600" kern="1200" baseline="0" dirty="0" smtClean="0">
                          <a:solidFill>
                            <a:schemeClr val="dk1"/>
                          </a:solidFill>
                          <a:latin typeface="Times New Roman" pitchFamily="18" charset="0"/>
                          <a:ea typeface="+mn-ea"/>
                          <a:cs typeface="Times New Roman" pitchFamily="18" charset="0"/>
                        </a:rPr>
                        <a:t>отражает все</a:t>
                      </a:r>
                    </a:p>
                    <a:p>
                      <a:r>
                        <a:rPr kumimoji="0" lang="ru-RU" sz="1600" kern="1200" baseline="0" dirty="0" smtClean="0">
                          <a:solidFill>
                            <a:schemeClr val="dk1"/>
                          </a:solidFill>
                          <a:latin typeface="Times New Roman" pitchFamily="18" charset="0"/>
                          <a:ea typeface="+mn-ea"/>
                          <a:cs typeface="Times New Roman" pitchFamily="18" charset="0"/>
                        </a:rPr>
                        <a:t>аспекты, указанные</a:t>
                      </a:r>
                    </a:p>
                    <a:p>
                      <a:r>
                        <a:rPr kumimoji="0" lang="ru-RU" sz="1600" kern="1200" baseline="0" dirty="0" smtClean="0">
                          <a:solidFill>
                            <a:schemeClr val="dk1"/>
                          </a:solidFill>
                          <a:latin typeface="Times New Roman" pitchFamily="18" charset="0"/>
                          <a:ea typeface="+mn-ea"/>
                          <a:cs typeface="Times New Roman" pitchFamily="18" charset="0"/>
                        </a:rPr>
                        <a:t>в задании</a:t>
                      </a:r>
                    </a:p>
                    <a:p>
                      <a:r>
                        <a:rPr kumimoji="0" lang="ru-RU" sz="1600" kern="1200" baseline="0" dirty="0" smtClean="0">
                          <a:solidFill>
                            <a:schemeClr val="dk1"/>
                          </a:solidFill>
                          <a:latin typeface="Times New Roman" pitchFamily="18" charset="0"/>
                          <a:ea typeface="+mn-ea"/>
                          <a:cs typeface="Times New Roman" pitchFamily="18" charset="0"/>
                        </a:rPr>
                        <a:t>(в среднем не менее трёх фраз по каждому пункту</a:t>
                      </a:r>
                    </a:p>
                    <a:p>
                      <a:r>
                        <a:rPr kumimoji="0" lang="ru-RU" sz="1600" kern="1200" baseline="0" dirty="0" smtClean="0">
                          <a:solidFill>
                            <a:schemeClr val="dk1"/>
                          </a:solidFill>
                          <a:latin typeface="Times New Roman" pitchFamily="18" charset="0"/>
                          <a:ea typeface="+mn-ea"/>
                          <a:cs typeface="Times New Roman" pitchFamily="18" charset="0"/>
                        </a:rPr>
                        <a:t>плана)</a:t>
                      </a:r>
                    </a:p>
                    <a:p>
                      <a:endParaRPr lang="ru-RU" sz="1600" dirty="0">
                        <a:latin typeface="Times New Roman" pitchFamily="18" charset="0"/>
                        <a:cs typeface="Times New Roman" pitchFamily="18" charset="0"/>
                      </a:endParaRPr>
                    </a:p>
                  </a:txBody>
                  <a:tcPr/>
                </a:tc>
                <a:tc>
                  <a:txBody>
                    <a:bodyPr/>
                    <a:lstStyle/>
                    <a:p>
                      <a:r>
                        <a:rPr kumimoji="0" lang="ru-RU" sz="1600" kern="1200" baseline="0" dirty="0" smtClean="0">
                          <a:solidFill>
                            <a:schemeClr val="dk1"/>
                          </a:solidFill>
                          <a:latin typeface="Times New Roman" pitchFamily="18" charset="0"/>
                          <a:ea typeface="+mn-ea"/>
                          <a:cs typeface="Times New Roman" pitchFamily="18" charset="0"/>
                        </a:rPr>
                        <a:t>Коммуникативная</a:t>
                      </a:r>
                    </a:p>
                    <a:p>
                      <a:r>
                        <a:rPr kumimoji="0" lang="ru-RU" sz="1600" kern="1200" baseline="0" dirty="0" smtClean="0">
                          <a:solidFill>
                            <a:schemeClr val="dk1"/>
                          </a:solidFill>
                          <a:latin typeface="Times New Roman" pitchFamily="18" charset="0"/>
                          <a:ea typeface="+mn-ea"/>
                          <a:cs typeface="Times New Roman" pitchFamily="18" charset="0"/>
                        </a:rPr>
                        <a:t>задача выполнена</a:t>
                      </a:r>
                    </a:p>
                    <a:p>
                      <a:r>
                        <a:rPr kumimoji="0" lang="ru-RU" sz="1600" kern="1200" baseline="0" dirty="0" smtClean="0">
                          <a:solidFill>
                            <a:schemeClr val="dk1"/>
                          </a:solidFill>
                          <a:latin typeface="Times New Roman" pitchFamily="18" charset="0"/>
                          <a:ea typeface="+mn-ea"/>
                          <a:cs typeface="Times New Roman" pitchFamily="18" charset="0"/>
                        </a:rPr>
                        <a:t>частично: один</a:t>
                      </a:r>
                    </a:p>
                    <a:p>
                      <a:r>
                        <a:rPr kumimoji="0" lang="ru-RU" sz="1600" kern="1200" baseline="0" dirty="0" smtClean="0">
                          <a:solidFill>
                            <a:schemeClr val="dk1"/>
                          </a:solidFill>
                          <a:latin typeface="Times New Roman" pitchFamily="18" charset="0"/>
                          <a:ea typeface="+mn-ea"/>
                          <a:cs typeface="Times New Roman" pitchFamily="18" charset="0"/>
                        </a:rPr>
                        <a:t>аспект не раскрыт</a:t>
                      </a:r>
                    </a:p>
                    <a:p>
                      <a:r>
                        <a:rPr kumimoji="0" lang="ru-RU" sz="1600" kern="1200" baseline="0" dirty="0" smtClean="0">
                          <a:solidFill>
                            <a:schemeClr val="dk1"/>
                          </a:solidFill>
                          <a:latin typeface="Times New Roman" pitchFamily="18" charset="0"/>
                          <a:ea typeface="+mn-ea"/>
                          <a:cs typeface="Times New Roman" pitchFamily="18" charset="0"/>
                        </a:rPr>
                        <a:t>(остальные</a:t>
                      </a:r>
                    </a:p>
                    <a:p>
                      <a:r>
                        <a:rPr kumimoji="0" lang="ru-RU" sz="1600" kern="1200" baseline="0" dirty="0" smtClean="0">
                          <a:solidFill>
                            <a:schemeClr val="dk1"/>
                          </a:solidFill>
                          <a:latin typeface="Times New Roman" pitchFamily="18" charset="0"/>
                          <a:ea typeface="+mn-ea"/>
                          <a:cs typeface="Times New Roman" pitchFamily="18" charset="0"/>
                        </a:rPr>
                        <a:t>раскрыты полно),</a:t>
                      </a:r>
                    </a:p>
                    <a:p>
                      <a:r>
                        <a:rPr kumimoji="0" lang="ru-RU" sz="1600" kern="1200" baseline="0" dirty="0" smtClean="0">
                          <a:solidFill>
                            <a:schemeClr val="dk1"/>
                          </a:solidFill>
                          <a:latin typeface="Times New Roman" pitchFamily="18" charset="0"/>
                          <a:ea typeface="+mn-ea"/>
                          <a:cs typeface="Times New Roman" pitchFamily="18" charset="0"/>
                        </a:rPr>
                        <a:t>ИЛИ один-два</a:t>
                      </a:r>
                    </a:p>
                    <a:p>
                      <a:r>
                        <a:rPr kumimoji="0" lang="ru-RU" sz="1600" kern="1200" baseline="0" dirty="0" smtClean="0">
                          <a:solidFill>
                            <a:schemeClr val="dk1"/>
                          </a:solidFill>
                          <a:latin typeface="Times New Roman" pitchFamily="18" charset="0"/>
                          <a:ea typeface="+mn-ea"/>
                          <a:cs typeface="Times New Roman" pitchFamily="18" charset="0"/>
                        </a:rPr>
                        <a:t>раскрыты неполно</a:t>
                      </a:r>
                    </a:p>
                    <a:p>
                      <a:r>
                        <a:rPr kumimoji="0" lang="ru-RU" sz="1600" kern="1200" baseline="0" dirty="0" smtClean="0">
                          <a:solidFill>
                            <a:schemeClr val="dk1"/>
                          </a:solidFill>
                          <a:latin typeface="Times New Roman" pitchFamily="18" charset="0"/>
                          <a:ea typeface="+mn-ea"/>
                          <a:cs typeface="Times New Roman" pitchFamily="18" charset="0"/>
                        </a:rPr>
                        <a:t>(в среднем не менее</a:t>
                      </a:r>
                    </a:p>
                    <a:p>
                      <a:r>
                        <a:rPr kumimoji="0" lang="ru-RU" sz="1600" kern="1200" baseline="0" dirty="0" smtClean="0">
                          <a:solidFill>
                            <a:schemeClr val="dk1"/>
                          </a:solidFill>
                          <a:latin typeface="Times New Roman" pitchFamily="18" charset="0"/>
                          <a:ea typeface="+mn-ea"/>
                          <a:cs typeface="Times New Roman" pitchFamily="18" charset="0"/>
                        </a:rPr>
                        <a:t>двух фраз по</a:t>
                      </a:r>
                    </a:p>
                    <a:p>
                      <a:r>
                        <a:rPr kumimoji="0" lang="ru-RU" sz="1600" kern="1200" baseline="0" dirty="0" smtClean="0">
                          <a:solidFill>
                            <a:schemeClr val="dk1"/>
                          </a:solidFill>
                          <a:latin typeface="Times New Roman" pitchFamily="18" charset="0"/>
                          <a:ea typeface="+mn-ea"/>
                          <a:cs typeface="Times New Roman" pitchFamily="18" charset="0"/>
                        </a:rPr>
                        <a:t>каждому пункту плана)</a:t>
                      </a:r>
                      <a:endParaRPr lang="ru-RU" sz="1600" dirty="0">
                        <a:latin typeface="Times New Roman" pitchFamily="18" charset="0"/>
                        <a:cs typeface="Times New Roman" pitchFamily="18" charset="0"/>
                      </a:endParaRPr>
                    </a:p>
                  </a:txBody>
                  <a:tcPr/>
                </a:tc>
                <a:tc>
                  <a:txBody>
                    <a:bodyPr/>
                    <a:lstStyle/>
                    <a:p>
                      <a:r>
                        <a:rPr kumimoji="0" lang="ru-RU" sz="1600" kern="1200" baseline="0" dirty="0" smtClean="0">
                          <a:solidFill>
                            <a:schemeClr val="dk1"/>
                          </a:solidFill>
                          <a:latin typeface="Times New Roman" pitchFamily="18" charset="0"/>
                          <a:ea typeface="+mn-ea"/>
                          <a:cs typeface="Times New Roman" pitchFamily="18" charset="0"/>
                        </a:rPr>
                        <a:t>Коммуникативная</a:t>
                      </a:r>
                    </a:p>
                    <a:p>
                      <a:r>
                        <a:rPr kumimoji="0" lang="ru-RU" sz="1600" kern="1200" baseline="0" dirty="0" smtClean="0">
                          <a:solidFill>
                            <a:schemeClr val="dk1"/>
                          </a:solidFill>
                          <a:latin typeface="Times New Roman" pitchFamily="18" charset="0"/>
                          <a:ea typeface="+mn-ea"/>
                          <a:cs typeface="Times New Roman" pitchFamily="18" charset="0"/>
                        </a:rPr>
                        <a:t>задача выполнена не</a:t>
                      </a:r>
                    </a:p>
                    <a:p>
                      <a:r>
                        <a:rPr kumimoji="0" lang="ru-RU" sz="1600" kern="1200" baseline="0" dirty="0" smtClean="0">
                          <a:solidFill>
                            <a:schemeClr val="dk1"/>
                          </a:solidFill>
                          <a:latin typeface="Times New Roman" pitchFamily="18" charset="0"/>
                          <a:ea typeface="+mn-ea"/>
                          <a:cs typeface="Times New Roman" pitchFamily="18" charset="0"/>
                        </a:rPr>
                        <a:t>полностью: два</a:t>
                      </a:r>
                    </a:p>
                    <a:p>
                      <a:r>
                        <a:rPr kumimoji="0" lang="ru-RU" sz="1600" kern="1200" baseline="0" dirty="0" smtClean="0">
                          <a:solidFill>
                            <a:schemeClr val="dk1"/>
                          </a:solidFill>
                          <a:latin typeface="Times New Roman" pitchFamily="18" charset="0"/>
                          <a:ea typeface="+mn-ea"/>
                          <a:cs typeface="Times New Roman" pitchFamily="18" charset="0"/>
                        </a:rPr>
                        <a:t>аспекта не</a:t>
                      </a:r>
                    </a:p>
                    <a:p>
                      <a:r>
                        <a:rPr kumimoji="0" lang="ru-RU" sz="1600" kern="1200" baseline="0" dirty="0" smtClean="0">
                          <a:solidFill>
                            <a:schemeClr val="dk1"/>
                          </a:solidFill>
                          <a:latin typeface="Times New Roman" pitchFamily="18" charset="0"/>
                          <a:ea typeface="+mn-ea"/>
                          <a:cs typeface="Times New Roman" pitchFamily="18" charset="0"/>
                        </a:rPr>
                        <a:t>раскрыты</a:t>
                      </a:r>
                    </a:p>
                    <a:p>
                      <a:r>
                        <a:rPr kumimoji="0" lang="ru-RU" sz="1600" kern="1200" baseline="0" dirty="0" smtClean="0">
                          <a:solidFill>
                            <a:schemeClr val="dk1"/>
                          </a:solidFill>
                          <a:latin typeface="Times New Roman" pitchFamily="18" charset="0"/>
                          <a:ea typeface="+mn-ea"/>
                          <a:cs typeface="Times New Roman" pitchFamily="18" charset="0"/>
                        </a:rPr>
                        <a:t>(остальные</a:t>
                      </a:r>
                    </a:p>
                    <a:p>
                      <a:r>
                        <a:rPr kumimoji="0" lang="ru-RU" sz="1600" kern="1200" baseline="0" dirty="0" smtClean="0">
                          <a:solidFill>
                            <a:schemeClr val="dk1"/>
                          </a:solidFill>
                          <a:latin typeface="Times New Roman" pitchFamily="18" charset="0"/>
                          <a:ea typeface="+mn-ea"/>
                          <a:cs typeface="Times New Roman" pitchFamily="18" charset="0"/>
                        </a:rPr>
                        <a:t>раскрыты полно),</a:t>
                      </a:r>
                    </a:p>
                    <a:p>
                      <a:r>
                        <a:rPr kumimoji="0" lang="ru-RU" sz="1600" kern="1200" baseline="0" dirty="0" smtClean="0">
                          <a:solidFill>
                            <a:schemeClr val="dk1"/>
                          </a:solidFill>
                          <a:latin typeface="Times New Roman" pitchFamily="18" charset="0"/>
                          <a:ea typeface="+mn-ea"/>
                          <a:cs typeface="Times New Roman" pitchFamily="18" charset="0"/>
                        </a:rPr>
                        <a:t>ИЛИ все аспекты</a:t>
                      </a:r>
                    </a:p>
                    <a:p>
                      <a:r>
                        <a:rPr kumimoji="0" lang="ru-RU" sz="1600" kern="1200" baseline="0" dirty="0" smtClean="0">
                          <a:solidFill>
                            <a:schemeClr val="dk1"/>
                          </a:solidFill>
                          <a:latin typeface="Times New Roman" pitchFamily="18" charset="0"/>
                          <a:ea typeface="+mn-ea"/>
                          <a:cs typeface="Times New Roman" pitchFamily="18" charset="0"/>
                        </a:rPr>
                        <a:t>раскрыты неполно</a:t>
                      </a:r>
                    </a:p>
                    <a:p>
                      <a:r>
                        <a:rPr kumimoji="0" lang="ru-RU" sz="1600" kern="1200" baseline="0" dirty="0" smtClean="0">
                          <a:solidFill>
                            <a:schemeClr val="dk1"/>
                          </a:solidFill>
                          <a:latin typeface="Times New Roman" pitchFamily="18" charset="0"/>
                          <a:ea typeface="+mn-ea"/>
                          <a:cs typeface="Times New Roman" pitchFamily="18" charset="0"/>
                        </a:rPr>
                        <a:t>(в среднем менее</a:t>
                      </a:r>
                    </a:p>
                    <a:p>
                      <a:r>
                        <a:rPr kumimoji="0" lang="ru-RU" sz="1600" kern="1200" baseline="0" dirty="0" smtClean="0">
                          <a:solidFill>
                            <a:schemeClr val="dk1"/>
                          </a:solidFill>
                          <a:latin typeface="Times New Roman" pitchFamily="18" charset="0"/>
                          <a:ea typeface="+mn-ea"/>
                          <a:cs typeface="Times New Roman" pitchFamily="18" charset="0"/>
                        </a:rPr>
                        <a:t>двух фраз по</a:t>
                      </a:r>
                    </a:p>
                    <a:p>
                      <a:r>
                        <a:rPr kumimoji="0" lang="ru-RU" sz="1600" kern="1200" baseline="0" dirty="0" smtClean="0">
                          <a:solidFill>
                            <a:schemeClr val="dk1"/>
                          </a:solidFill>
                          <a:latin typeface="Times New Roman" pitchFamily="18" charset="0"/>
                          <a:ea typeface="+mn-ea"/>
                          <a:cs typeface="Times New Roman" pitchFamily="18" charset="0"/>
                        </a:rPr>
                        <a:t>каждому пункту плана)</a:t>
                      </a:r>
                      <a:endParaRPr lang="ru-RU" sz="1600" dirty="0">
                        <a:latin typeface="Times New Roman" pitchFamily="18" charset="0"/>
                        <a:cs typeface="Times New Roman" pitchFamily="18" charset="0"/>
                      </a:endParaRPr>
                    </a:p>
                  </a:txBody>
                  <a:tcPr/>
                </a:tc>
                <a:tc>
                  <a:txBody>
                    <a:bodyPr/>
                    <a:lstStyle/>
                    <a:p>
                      <a:r>
                        <a:rPr kumimoji="0" lang="ru-RU" sz="1600" kern="1200" baseline="0" dirty="0" smtClean="0">
                          <a:solidFill>
                            <a:schemeClr val="dk1"/>
                          </a:solidFill>
                          <a:latin typeface="Times New Roman" pitchFamily="18" charset="0"/>
                          <a:ea typeface="+mn-ea"/>
                          <a:cs typeface="Times New Roman" pitchFamily="18" charset="0"/>
                        </a:rPr>
                        <a:t>Коммуникативная</a:t>
                      </a:r>
                    </a:p>
                    <a:p>
                      <a:r>
                        <a:rPr kumimoji="0" lang="ru-RU" sz="1600" kern="1200" baseline="0" dirty="0" smtClean="0">
                          <a:solidFill>
                            <a:schemeClr val="dk1"/>
                          </a:solidFill>
                          <a:latin typeface="Times New Roman" pitchFamily="18" charset="0"/>
                          <a:ea typeface="+mn-ea"/>
                          <a:cs typeface="Times New Roman" pitchFamily="18" charset="0"/>
                        </a:rPr>
                        <a:t>задача выполнена</a:t>
                      </a:r>
                    </a:p>
                    <a:p>
                      <a:r>
                        <a:rPr kumimoji="0" lang="ru-RU" sz="1600" kern="1200" baseline="0" dirty="0" smtClean="0">
                          <a:solidFill>
                            <a:schemeClr val="dk1"/>
                          </a:solidFill>
                          <a:latin typeface="Times New Roman" pitchFamily="18" charset="0"/>
                          <a:ea typeface="+mn-ea"/>
                          <a:cs typeface="Times New Roman" pitchFamily="18" charset="0"/>
                        </a:rPr>
                        <a:t>менее чем на 50%:</a:t>
                      </a:r>
                    </a:p>
                    <a:p>
                      <a:r>
                        <a:rPr kumimoji="0" lang="ru-RU" sz="1600" kern="1200" baseline="0" dirty="0" smtClean="0">
                          <a:solidFill>
                            <a:schemeClr val="dk1"/>
                          </a:solidFill>
                          <a:latin typeface="Times New Roman" pitchFamily="18" charset="0"/>
                          <a:ea typeface="+mn-ea"/>
                          <a:cs typeface="Times New Roman" pitchFamily="18" charset="0"/>
                        </a:rPr>
                        <a:t>три и более аспектов</a:t>
                      </a:r>
                    </a:p>
                    <a:p>
                      <a:r>
                        <a:rPr kumimoji="0" lang="ru-RU" sz="1600" kern="1200" baseline="0" dirty="0" smtClean="0">
                          <a:solidFill>
                            <a:schemeClr val="dk1"/>
                          </a:solidFill>
                          <a:latin typeface="Times New Roman" pitchFamily="18" charset="0"/>
                          <a:ea typeface="+mn-ea"/>
                          <a:cs typeface="Times New Roman" pitchFamily="18" charset="0"/>
                        </a:rPr>
                        <a:t>содержания не</a:t>
                      </a:r>
                    </a:p>
                    <a:p>
                      <a:r>
                        <a:rPr kumimoji="0" lang="ru-RU" sz="1600" kern="1200" baseline="0" dirty="0" smtClean="0">
                          <a:solidFill>
                            <a:schemeClr val="dk1"/>
                          </a:solidFill>
                          <a:latin typeface="Times New Roman" pitchFamily="18" charset="0"/>
                          <a:ea typeface="+mn-ea"/>
                          <a:cs typeface="Times New Roman" pitchFamily="18" charset="0"/>
                        </a:rPr>
                        <a:t>раскрыты</a:t>
                      </a:r>
                      <a:endParaRPr lang="ru-RU" sz="1600" dirty="0">
                        <a:latin typeface="Times New Roman" pitchFamily="18" charset="0"/>
                        <a:cs typeface="Times New Roman" pitchFamily="18" charset="0"/>
                      </a:endParaRPr>
                    </a:p>
                  </a:txBody>
                  <a:tcPr/>
                </a:tc>
              </a:tr>
            </a:tbl>
          </a:graphicData>
        </a:graphic>
      </p:graphicFrame>
      <p:sp>
        <p:nvSpPr>
          <p:cNvPr id="5" name="Заголовок 4"/>
          <p:cNvSpPr>
            <a:spLocks noGrp="1"/>
          </p:cNvSpPr>
          <p:nvPr>
            <p:ph type="title"/>
          </p:nvPr>
        </p:nvSpPr>
        <p:spPr>
          <a:xfrm>
            <a:off x="1357290" y="285728"/>
            <a:ext cx="7576398" cy="1439850"/>
          </a:xfrm>
        </p:spPr>
        <p:txBody>
          <a:bodyPr>
            <a:noAutofit/>
          </a:bodyPr>
          <a:lstStyle/>
          <a:p>
            <a:pPr algn="ctr"/>
            <a:r>
              <a:rPr lang="ru-RU" sz="2000" dirty="0" smtClean="0">
                <a:latin typeface="Times New Roman" pitchFamily="18" charset="0"/>
                <a:cs typeface="Times New Roman" pitchFamily="18" charset="0"/>
              </a:rPr>
              <a:t>Критерии оценивания выполнения заданий устной части.</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Задание 3 и 4</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описание фото и сравнение двух фото) максимум-</a:t>
            </a:r>
            <a:r>
              <a:rPr lang="ru-RU" sz="2000" dirty="0" smtClean="0">
                <a:solidFill>
                  <a:srgbClr val="FF0000"/>
                </a:solidFill>
                <a:latin typeface="Times New Roman" pitchFamily="18" charset="0"/>
                <a:cs typeface="Times New Roman" pitchFamily="18" charset="0"/>
              </a:rPr>
              <a:t>7 баллов</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Решение коммуникативной задачи</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одержимое 5"/>
          <p:cNvGraphicFramePr>
            <a:graphicFrameLocks noGrp="1"/>
          </p:cNvGraphicFramePr>
          <p:nvPr>
            <p:ph idx="1"/>
          </p:nvPr>
        </p:nvGraphicFramePr>
        <p:xfrm>
          <a:off x="1285875" y="1500188"/>
          <a:ext cx="7497762" cy="4302760"/>
        </p:xfrm>
        <a:graphic>
          <a:graphicData uri="http://schemas.openxmlformats.org/drawingml/2006/table">
            <a:tbl>
              <a:tblPr firstRow="1" bandRow="1">
                <a:tableStyleId>{5C22544A-7EE6-4342-B048-85BDC9FD1C3A}</a:tableStyleId>
              </a:tblPr>
              <a:tblGrid>
                <a:gridCol w="2499254"/>
                <a:gridCol w="2499254"/>
                <a:gridCol w="2499254"/>
              </a:tblGrid>
              <a:tr h="370840">
                <a:tc>
                  <a:txBody>
                    <a:bodyPr/>
                    <a:lstStyle/>
                    <a:p>
                      <a:pPr algn="ctr"/>
                      <a:r>
                        <a:rPr lang="ru-RU" dirty="0" smtClean="0"/>
                        <a:t>2</a:t>
                      </a:r>
                      <a:endParaRPr lang="ru-RU" dirty="0"/>
                    </a:p>
                  </a:txBody>
                  <a:tcPr/>
                </a:tc>
                <a:tc>
                  <a:txBody>
                    <a:bodyPr/>
                    <a:lstStyle/>
                    <a:p>
                      <a:pPr algn="ctr"/>
                      <a:r>
                        <a:rPr lang="ru-RU" dirty="0" smtClean="0"/>
                        <a:t>1</a:t>
                      </a:r>
                      <a:endParaRPr lang="ru-RU" dirty="0"/>
                    </a:p>
                  </a:txBody>
                  <a:tcPr/>
                </a:tc>
                <a:tc>
                  <a:txBody>
                    <a:bodyPr/>
                    <a:lstStyle/>
                    <a:p>
                      <a:pPr algn="ctr"/>
                      <a:r>
                        <a:rPr lang="ru-RU" dirty="0" smtClean="0"/>
                        <a:t>0</a:t>
                      </a:r>
                      <a:endParaRPr lang="ru-RU" dirty="0"/>
                    </a:p>
                  </a:txBody>
                  <a:tcPr/>
                </a:tc>
              </a:tr>
              <a:tr h="370840">
                <a:tc>
                  <a:txBody>
                    <a:bodyPr/>
                    <a:lstStyle/>
                    <a:p>
                      <a:r>
                        <a:rPr kumimoji="0" lang="ru-RU" sz="1800" kern="1200" baseline="0" dirty="0" smtClean="0">
                          <a:solidFill>
                            <a:schemeClr val="dk1"/>
                          </a:solidFill>
                          <a:latin typeface="Times New Roman" pitchFamily="18" charset="0"/>
                          <a:ea typeface="+mn-ea"/>
                          <a:cs typeface="Times New Roman" pitchFamily="18" charset="0"/>
                        </a:rPr>
                        <a:t>Высказывание</a:t>
                      </a:r>
                    </a:p>
                    <a:p>
                      <a:r>
                        <a:rPr kumimoji="0" lang="ru-RU" sz="1800" kern="1200" baseline="0" dirty="0" smtClean="0">
                          <a:solidFill>
                            <a:schemeClr val="dk1"/>
                          </a:solidFill>
                          <a:latin typeface="Times New Roman" pitchFamily="18" charset="0"/>
                          <a:ea typeface="+mn-ea"/>
                          <a:cs typeface="Times New Roman" pitchFamily="18" charset="0"/>
                        </a:rPr>
                        <a:t>логично и имеет</a:t>
                      </a:r>
                    </a:p>
                    <a:p>
                      <a:r>
                        <a:rPr kumimoji="0" lang="ru-RU" sz="1800" kern="1200" baseline="0" dirty="0" smtClean="0">
                          <a:solidFill>
                            <a:schemeClr val="dk1"/>
                          </a:solidFill>
                          <a:latin typeface="Times New Roman" pitchFamily="18" charset="0"/>
                          <a:ea typeface="+mn-ea"/>
                          <a:cs typeface="Times New Roman" pitchFamily="18" charset="0"/>
                        </a:rPr>
                        <a:t>завершённый</a:t>
                      </a:r>
                    </a:p>
                    <a:p>
                      <a:r>
                        <a:rPr kumimoji="0" lang="ru-RU" sz="1800" kern="1200" baseline="0" dirty="0" smtClean="0">
                          <a:solidFill>
                            <a:schemeClr val="dk1"/>
                          </a:solidFill>
                          <a:latin typeface="Times New Roman" pitchFamily="18" charset="0"/>
                          <a:ea typeface="+mn-ea"/>
                          <a:cs typeface="Times New Roman" pitchFamily="18" charset="0"/>
                        </a:rPr>
                        <a:t>характер; имеются</a:t>
                      </a:r>
                    </a:p>
                    <a:p>
                      <a:r>
                        <a:rPr kumimoji="0" lang="ru-RU" sz="1800" kern="1200" baseline="0" dirty="0" smtClean="0">
                          <a:solidFill>
                            <a:schemeClr val="dk1"/>
                          </a:solidFill>
                          <a:latin typeface="Times New Roman" pitchFamily="18" charset="0"/>
                          <a:ea typeface="+mn-ea"/>
                          <a:cs typeface="Times New Roman" pitchFamily="18" charset="0"/>
                        </a:rPr>
                        <a:t>вступительная и</a:t>
                      </a:r>
                    </a:p>
                    <a:p>
                      <a:r>
                        <a:rPr kumimoji="0" lang="ru-RU" sz="1800" kern="1200" baseline="0" dirty="0" smtClean="0">
                          <a:solidFill>
                            <a:schemeClr val="dk1"/>
                          </a:solidFill>
                          <a:latin typeface="Times New Roman" pitchFamily="18" charset="0"/>
                          <a:ea typeface="+mn-ea"/>
                          <a:cs typeface="Times New Roman" pitchFamily="18" charset="0"/>
                        </a:rPr>
                        <a:t>заключительная</a:t>
                      </a:r>
                    </a:p>
                    <a:p>
                      <a:r>
                        <a:rPr kumimoji="0" lang="ru-RU" sz="1800" kern="1200" baseline="0" dirty="0" smtClean="0">
                          <a:solidFill>
                            <a:schemeClr val="dk1"/>
                          </a:solidFill>
                          <a:latin typeface="Times New Roman" pitchFamily="18" charset="0"/>
                          <a:ea typeface="+mn-ea"/>
                          <a:cs typeface="Times New Roman" pitchFamily="18" charset="0"/>
                        </a:rPr>
                        <a:t>фразы,</a:t>
                      </a:r>
                    </a:p>
                    <a:p>
                      <a:r>
                        <a:rPr kumimoji="0" lang="ru-RU" sz="1800" kern="1200" baseline="0" dirty="0" smtClean="0">
                          <a:solidFill>
                            <a:schemeClr val="dk1"/>
                          </a:solidFill>
                          <a:latin typeface="Times New Roman" pitchFamily="18" charset="0"/>
                          <a:ea typeface="+mn-ea"/>
                          <a:cs typeface="Times New Roman" pitchFamily="18" charset="0"/>
                        </a:rPr>
                        <a:t>соответствующие</a:t>
                      </a:r>
                    </a:p>
                    <a:p>
                      <a:r>
                        <a:rPr kumimoji="0" lang="ru-RU" sz="1800" kern="1200" baseline="0" dirty="0" smtClean="0">
                          <a:solidFill>
                            <a:schemeClr val="dk1"/>
                          </a:solidFill>
                          <a:latin typeface="Times New Roman" pitchFamily="18" charset="0"/>
                          <a:ea typeface="+mn-ea"/>
                          <a:cs typeface="Times New Roman" pitchFamily="18" charset="0"/>
                        </a:rPr>
                        <a:t>теме. Средства</a:t>
                      </a:r>
                    </a:p>
                    <a:p>
                      <a:r>
                        <a:rPr kumimoji="0" lang="ru-RU" sz="1800" kern="1200" baseline="0" dirty="0" smtClean="0">
                          <a:solidFill>
                            <a:schemeClr val="dk1"/>
                          </a:solidFill>
                          <a:latin typeface="Times New Roman" pitchFamily="18" charset="0"/>
                          <a:ea typeface="+mn-ea"/>
                          <a:cs typeface="Times New Roman" pitchFamily="18" charset="0"/>
                        </a:rPr>
                        <a:t>логической связи используются правильно</a:t>
                      </a:r>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endParaRPr lang="ru-RU" sz="1800" dirty="0">
                        <a:latin typeface="Times New Roman" pitchFamily="18" charset="0"/>
                        <a:cs typeface="Times New Roman" pitchFamily="18" charset="0"/>
                      </a:endParaRPr>
                    </a:p>
                  </a:txBody>
                  <a:tcPr/>
                </a:tc>
                <a:tc>
                  <a:txBody>
                    <a:bodyPr/>
                    <a:lstStyle/>
                    <a:p>
                      <a:r>
                        <a:rPr kumimoji="0" lang="ru-RU" sz="1800" kern="1200" baseline="0" dirty="0" smtClean="0">
                          <a:solidFill>
                            <a:schemeClr val="dk1"/>
                          </a:solidFill>
                          <a:latin typeface="Times New Roman" pitchFamily="18" charset="0"/>
                          <a:ea typeface="+mn-ea"/>
                          <a:cs typeface="Times New Roman" pitchFamily="18" charset="0"/>
                        </a:rPr>
                        <a:t>Высказывание в</a:t>
                      </a:r>
                    </a:p>
                    <a:p>
                      <a:r>
                        <a:rPr kumimoji="0" lang="ru-RU" sz="1800" kern="1200" baseline="0" dirty="0" smtClean="0">
                          <a:solidFill>
                            <a:schemeClr val="dk1"/>
                          </a:solidFill>
                          <a:latin typeface="Times New Roman" pitchFamily="18" charset="0"/>
                          <a:ea typeface="+mn-ea"/>
                          <a:cs typeface="Times New Roman" pitchFamily="18" charset="0"/>
                        </a:rPr>
                        <a:t>основном логично</a:t>
                      </a:r>
                    </a:p>
                    <a:p>
                      <a:r>
                        <a:rPr kumimoji="0" lang="ru-RU" sz="1800" kern="1200" baseline="0" dirty="0" smtClean="0">
                          <a:solidFill>
                            <a:schemeClr val="dk1"/>
                          </a:solidFill>
                          <a:latin typeface="Times New Roman" pitchFamily="18" charset="0"/>
                          <a:ea typeface="+mn-ea"/>
                          <a:cs typeface="Times New Roman" pitchFamily="18" charset="0"/>
                        </a:rPr>
                        <a:t>и имеет достаточно</a:t>
                      </a:r>
                    </a:p>
                    <a:p>
                      <a:r>
                        <a:rPr kumimoji="0" lang="ru-RU" sz="1800" kern="1200" baseline="0" dirty="0" smtClean="0">
                          <a:solidFill>
                            <a:schemeClr val="dk1"/>
                          </a:solidFill>
                          <a:latin typeface="Times New Roman" pitchFamily="18" charset="0"/>
                          <a:ea typeface="+mn-ea"/>
                          <a:cs typeface="Times New Roman" pitchFamily="18" charset="0"/>
                        </a:rPr>
                        <a:t>завершённый</a:t>
                      </a:r>
                    </a:p>
                    <a:p>
                      <a:r>
                        <a:rPr kumimoji="0" lang="ru-RU" sz="1800" kern="1200" baseline="0" dirty="0" smtClean="0">
                          <a:solidFill>
                            <a:schemeClr val="dk1"/>
                          </a:solidFill>
                          <a:latin typeface="Times New Roman" pitchFamily="18" charset="0"/>
                          <a:ea typeface="+mn-ea"/>
                          <a:cs typeface="Times New Roman" pitchFamily="18" charset="0"/>
                        </a:rPr>
                        <a:t>характер, НО</a:t>
                      </a:r>
                    </a:p>
                    <a:p>
                      <a:r>
                        <a:rPr kumimoji="0" lang="ru-RU" sz="1800" kern="1200" baseline="0" dirty="0" smtClean="0">
                          <a:solidFill>
                            <a:schemeClr val="dk1"/>
                          </a:solidFill>
                          <a:latin typeface="Times New Roman" pitchFamily="18" charset="0"/>
                          <a:ea typeface="+mn-ea"/>
                          <a:cs typeface="Times New Roman" pitchFamily="18" charset="0"/>
                        </a:rPr>
                        <a:t>отсутствует</a:t>
                      </a:r>
                    </a:p>
                    <a:p>
                      <a:r>
                        <a:rPr kumimoji="0" lang="ru-RU" sz="1800" kern="1200" baseline="0" dirty="0" smtClean="0">
                          <a:solidFill>
                            <a:schemeClr val="dk1"/>
                          </a:solidFill>
                          <a:latin typeface="Times New Roman" pitchFamily="18" charset="0"/>
                          <a:ea typeface="+mn-ea"/>
                          <a:cs typeface="Times New Roman" pitchFamily="18" charset="0"/>
                        </a:rPr>
                        <a:t>вступительная</a:t>
                      </a:r>
                    </a:p>
                    <a:p>
                      <a:r>
                        <a:rPr kumimoji="0" lang="ru-RU" sz="1800" kern="1200" baseline="0" dirty="0" smtClean="0">
                          <a:solidFill>
                            <a:schemeClr val="dk1"/>
                          </a:solidFill>
                          <a:latin typeface="Times New Roman" pitchFamily="18" charset="0"/>
                          <a:ea typeface="+mn-ea"/>
                          <a:cs typeface="Times New Roman" pitchFamily="18" charset="0"/>
                        </a:rPr>
                        <a:t>И/ИЛИ</a:t>
                      </a:r>
                    </a:p>
                    <a:p>
                      <a:r>
                        <a:rPr kumimoji="0" lang="ru-RU" sz="1800" kern="1200" baseline="0" dirty="0" smtClean="0">
                          <a:solidFill>
                            <a:schemeClr val="dk1"/>
                          </a:solidFill>
                          <a:latin typeface="Times New Roman" pitchFamily="18" charset="0"/>
                          <a:ea typeface="+mn-ea"/>
                          <a:cs typeface="Times New Roman" pitchFamily="18" charset="0"/>
                        </a:rPr>
                        <a:t>заключительная</a:t>
                      </a:r>
                    </a:p>
                    <a:p>
                      <a:r>
                        <a:rPr kumimoji="0" lang="ru-RU" sz="1800" kern="1200" baseline="0" dirty="0" smtClean="0">
                          <a:solidFill>
                            <a:schemeClr val="dk1"/>
                          </a:solidFill>
                          <a:latin typeface="Times New Roman" pitchFamily="18" charset="0"/>
                          <a:ea typeface="+mn-ea"/>
                          <a:cs typeface="Times New Roman" pitchFamily="18" charset="0"/>
                        </a:rPr>
                        <a:t>фраза, И/ИЛИ</a:t>
                      </a:r>
                    </a:p>
                    <a:p>
                      <a:r>
                        <a:rPr kumimoji="0" lang="ru-RU" sz="1800" kern="1200" baseline="0" dirty="0" smtClean="0">
                          <a:solidFill>
                            <a:schemeClr val="dk1"/>
                          </a:solidFill>
                          <a:latin typeface="Times New Roman" pitchFamily="18" charset="0"/>
                          <a:ea typeface="+mn-ea"/>
                          <a:cs typeface="Times New Roman" pitchFamily="18" charset="0"/>
                        </a:rPr>
                        <a:t>средства логической</a:t>
                      </a:r>
                    </a:p>
                    <a:p>
                      <a:r>
                        <a:rPr kumimoji="0" lang="ru-RU" sz="1800" kern="1200" baseline="0" dirty="0" smtClean="0">
                          <a:solidFill>
                            <a:schemeClr val="dk1"/>
                          </a:solidFill>
                          <a:latin typeface="Times New Roman" pitchFamily="18" charset="0"/>
                          <a:ea typeface="+mn-ea"/>
                          <a:cs typeface="Times New Roman" pitchFamily="18" charset="0"/>
                        </a:rPr>
                        <a:t>связи используются</a:t>
                      </a:r>
                    </a:p>
                    <a:p>
                      <a:r>
                        <a:rPr kumimoji="0" lang="ru-RU" sz="1800" kern="1200" baseline="0" dirty="0" smtClean="0">
                          <a:solidFill>
                            <a:schemeClr val="dk1"/>
                          </a:solidFill>
                          <a:latin typeface="Times New Roman" pitchFamily="18" charset="0"/>
                          <a:ea typeface="+mn-ea"/>
                          <a:cs typeface="Times New Roman" pitchFamily="18" charset="0"/>
                        </a:rPr>
                        <a:t>недостаточно</a:t>
                      </a:r>
                      <a:endParaRPr lang="ru-RU" sz="1800" dirty="0">
                        <a:latin typeface="Times New Roman" pitchFamily="18" charset="0"/>
                        <a:cs typeface="Times New Roman" pitchFamily="18" charset="0"/>
                      </a:endParaRPr>
                    </a:p>
                  </a:txBody>
                  <a:tcPr/>
                </a:tc>
                <a:tc>
                  <a:txBody>
                    <a:bodyPr/>
                    <a:lstStyle/>
                    <a:p>
                      <a:r>
                        <a:rPr kumimoji="0" lang="ru-RU" sz="1800" kern="1200" baseline="0" dirty="0" smtClean="0">
                          <a:solidFill>
                            <a:schemeClr val="dk1"/>
                          </a:solidFill>
                          <a:latin typeface="Times New Roman" pitchFamily="18" charset="0"/>
                          <a:ea typeface="+mn-ea"/>
                          <a:cs typeface="Times New Roman" pitchFamily="18" charset="0"/>
                        </a:rPr>
                        <a:t>Высказывание</a:t>
                      </a:r>
                    </a:p>
                    <a:p>
                      <a:r>
                        <a:rPr kumimoji="0" lang="ru-RU" sz="1800" kern="1200" baseline="0" dirty="0" smtClean="0">
                          <a:solidFill>
                            <a:schemeClr val="dk1"/>
                          </a:solidFill>
                          <a:latin typeface="Times New Roman" pitchFamily="18" charset="0"/>
                          <a:ea typeface="+mn-ea"/>
                          <a:cs typeface="Times New Roman" pitchFamily="18" charset="0"/>
                        </a:rPr>
                        <a:t>нелогично И/ИЛИ</a:t>
                      </a:r>
                    </a:p>
                    <a:p>
                      <a:r>
                        <a:rPr kumimoji="0" lang="ru-RU" sz="1800" kern="1200" baseline="0" dirty="0" smtClean="0">
                          <a:solidFill>
                            <a:schemeClr val="dk1"/>
                          </a:solidFill>
                          <a:latin typeface="Times New Roman" pitchFamily="18" charset="0"/>
                          <a:ea typeface="+mn-ea"/>
                          <a:cs typeface="Times New Roman" pitchFamily="18" charset="0"/>
                        </a:rPr>
                        <a:t>не имеет завершенного  характера;</a:t>
                      </a:r>
                    </a:p>
                    <a:p>
                      <a:r>
                        <a:rPr kumimoji="0" lang="ru-RU" sz="1800" kern="1200" baseline="0" dirty="0" smtClean="0">
                          <a:solidFill>
                            <a:schemeClr val="dk1"/>
                          </a:solidFill>
                          <a:latin typeface="Times New Roman" pitchFamily="18" charset="0"/>
                          <a:ea typeface="+mn-ea"/>
                          <a:cs typeface="Times New Roman" pitchFamily="18" charset="0"/>
                        </a:rPr>
                        <a:t>вступление и</a:t>
                      </a:r>
                    </a:p>
                    <a:p>
                      <a:r>
                        <a:rPr kumimoji="0" lang="ru-RU" sz="1800" kern="1200" baseline="0" dirty="0" smtClean="0">
                          <a:solidFill>
                            <a:schemeClr val="dk1"/>
                          </a:solidFill>
                          <a:latin typeface="Times New Roman" pitchFamily="18" charset="0"/>
                          <a:ea typeface="+mn-ea"/>
                          <a:cs typeface="Times New Roman" pitchFamily="18" charset="0"/>
                        </a:rPr>
                        <a:t>заключение</a:t>
                      </a:r>
                    </a:p>
                    <a:p>
                      <a:r>
                        <a:rPr kumimoji="0" lang="ru-RU" sz="1800" kern="1200" baseline="0" dirty="0" smtClean="0">
                          <a:solidFill>
                            <a:schemeClr val="dk1"/>
                          </a:solidFill>
                          <a:latin typeface="Times New Roman" pitchFamily="18" charset="0"/>
                          <a:ea typeface="+mn-ea"/>
                          <a:cs typeface="Times New Roman" pitchFamily="18" charset="0"/>
                        </a:rPr>
                        <a:t>отсутствуют;</a:t>
                      </a:r>
                    </a:p>
                    <a:p>
                      <a:r>
                        <a:rPr kumimoji="0" lang="ru-RU" sz="1800" kern="1200" baseline="0" dirty="0" smtClean="0">
                          <a:solidFill>
                            <a:schemeClr val="dk1"/>
                          </a:solidFill>
                          <a:latin typeface="Times New Roman" pitchFamily="18" charset="0"/>
                          <a:ea typeface="+mn-ea"/>
                          <a:cs typeface="Times New Roman" pitchFamily="18" charset="0"/>
                        </a:rPr>
                        <a:t>средства логической</a:t>
                      </a:r>
                    </a:p>
                    <a:p>
                      <a:r>
                        <a:rPr kumimoji="0" lang="ru-RU" sz="1800" kern="1200" baseline="0" dirty="0" smtClean="0">
                          <a:solidFill>
                            <a:schemeClr val="dk1"/>
                          </a:solidFill>
                          <a:latin typeface="Times New Roman" pitchFamily="18" charset="0"/>
                          <a:ea typeface="+mn-ea"/>
                          <a:cs typeface="Times New Roman" pitchFamily="18" charset="0"/>
                        </a:rPr>
                        <a:t>связи практически</a:t>
                      </a:r>
                    </a:p>
                    <a:p>
                      <a:r>
                        <a:rPr kumimoji="0" lang="ru-RU" sz="1800" kern="1200" baseline="0" dirty="0" smtClean="0">
                          <a:solidFill>
                            <a:schemeClr val="dk1"/>
                          </a:solidFill>
                          <a:latin typeface="Times New Roman" pitchFamily="18" charset="0"/>
                          <a:ea typeface="+mn-ea"/>
                          <a:cs typeface="Times New Roman" pitchFamily="18" charset="0"/>
                        </a:rPr>
                        <a:t>не используются</a:t>
                      </a:r>
                      <a:endParaRPr lang="ru-RU" sz="1800" dirty="0">
                        <a:latin typeface="Times New Roman" pitchFamily="18" charset="0"/>
                        <a:cs typeface="Times New Roman" pitchFamily="18" charset="0"/>
                      </a:endParaRPr>
                    </a:p>
                  </a:txBody>
                  <a:tcPr/>
                </a:tc>
              </a:tr>
            </a:tbl>
          </a:graphicData>
        </a:graphic>
      </p:graphicFrame>
      <p:sp>
        <p:nvSpPr>
          <p:cNvPr id="5" name="Заголовок 4"/>
          <p:cNvSpPr>
            <a:spLocks noGrp="1"/>
          </p:cNvSpPr>
          <p:nvPr>
            <p:ph type="title"/>
          </p:nvPr>
        </p:nvSpPr>
        <p:spPr>
          <a:xfrm>
            <a:off x="1285852" y="285728"/>
            <a:ext cx="7576398" cy="1082660"/>
          </a:xfrm>
        </p:spPr>
        <p:txBody>
          <a:bodyPr>
            <a:normAutofit/>
          </a:bodyPr>
          <a:lstStyle/>
          <a:p>
            <a:pPr algn="ctr"/>
            <a:r>
              <a:rPr lang="ru-RU" sz="2800" dirty="0" smtClean="0">
                <a:latin typeface="Times New Roman" pitchFamily="18" charset="0"/>
                <a:cs typeface="Times New Roman" pitchFamily="18" charset="0"/>
              </a:rPr>
              <a:t>Организация высказывания</a:t>
            </a:r>
            <a:endParaRPr lang="ru-RU" sz="28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74638"/>
            <a:ext cx="7576398" cy="1082660"/>
          </a:xfrm>
        </p:spPr>
        <p:txBody>
          <a:bodyPr>
            <a:normAutofit/>
          </a:bodyPr>
          <a:lstStyle/>
          <a:p>
            <a:pPr algn="ctr"/>
            <a:r>
              <a:rPr lang="ru-RU" sz="3200" dirty="0" smtClean="0">
                <a:latin typeface="Times New Roman" pitchFamily="18" charset="0"/>
                <a:cs typeface="Times New Roman" pitchFamily="18" charset="0"/>
              </a:rPr>
              <a:t>Структура и содержание устной части ЕГЭ по АЯ</a:t>
            </a:r>
            <a:endParaRPr lang="ru-RU" sz="3200" dirty="0">
              <a:latin typeface="Times New Roman" pitchFamily="18" charset="0"/>
              <a:cs typeface="Times New Roman" pitchFamily="18" charset="0"/>
            </a:endParaRPr>
          </a:p>
        </p:txBody>
      </p:sp>
      <p:sp>
        <p:nvSpPr>
          <p:cNvPr id="4" name="Содержимое 3"/>
          <p:cNvSpPr>
            <a:spLocks noGrp="1"/>
          </p:cNvSpPr>
          <p:nvPr>
            <p:ph idx="1"/>
          </p:nvPr>
        </p:nvSpPr>
        <p:spPr/>
        <p:txBody>
          <a:bodyPr>
            <a:normAutofit fontScale="62500" lnSpcReduction="20000"/>
          </a:bodyPr>
          <a:lstStyle/>
          <a:p>
            <a:r>
              <a:rPr lang="ru-RU" dirty="0" smtClean="0">
                <a:latin typeface="Times New Roman" pitchFamily="18" charset="0"/>
                <a:cs typeface="Times New Roman" pitchFamily="18" charset="0"/>
              </a:rPr>
              <a:t>Устная часть КИМ ЕГЭ по английскому языку включает в себя</a:t>
            </a:r>
          </a:p>
          <a:p>
            <a:pPr>
              <a:buNone/>
            </a:pPr>
            <a:r>
              <a:rPr lang="ru-RU" dirty="0" smtClean="0">
                <a:solidFill>
                  <a:srgbClr val="FF0000"/>
                </a:solidFill>
                <a:latin typeface="Times New Roman" pitchFamily="18" charset="0"/>
                <a:cs typeface="Times New Roman" pitchFamily="18" charset="0"/>
              </a:rPr>
              <a:t>4 </a:t>
            </a:r>
            <a:r>
              <a:rPr lang="ru-RU" dirty="0" smtClean="0">
                <a:latin typeface="Times New Roman" pitchFamily="18" charset="0"/>
                <a:cs typeface="Times New Roman" pitchFamily="18" charset="0"/>
              </a:rPr>
              <a:t>задания.</a:t>
            </a:r>
          </a:p>
          <a:p>
            <a:r>
              <a:rPr lang="ru-RU" dirty="0" smtClean="0">
                <a:solidFill>
                  <a:srgbClr val="FF0000"/>
                </a:solidFill>
                <a:latin typeface="Times New Roman" pitchFamily="18" charset="0"/>
                <a:cs typeface="Times New Roman" pitchFamily="18" charset="0"/>
              </a:rPr>
              <a:t>Задание 1</a:t>
            </a:r>
            <a:r>
              <a:rPr lang="ru-RU" dirty="0" smtClean="0">
                <a:latin typeface="Times New Roman" pitchFamily="18" charset="0"/>
                <a:cs typeface="Times New Roman" pitchFamily="18" charset="0"/>
              </a:rPr>
              <a:t> – чтение вслух небольшого текста научно-популярного характера. Время на подготовку – 1,5 минуты.</a:t>
            </a:r>
          </a:p>
          <a:p>
            <a:r>
              <a:rPr lang="ru-RU" dirty="0" smtClean="0">
                <a:solidFill>
                  <a:srgbClr val="FF0000"/>
                </a:solidFill>
                <a:latin typeface="Times New Roman" pitchFamily="18" charset="0"/>
                <a:cs typeface="Times New Roman" pitchFamily="18" charset="0"/>
              </a:rPr>
              <a:t>В задании 2 </a:t>
            </a:r>
            <a:r>
              <a:rPr lang="ru-RU" dirty="0" smtClean="0">
                <a:latin typeface="Times New Roman" pitchFamily="18" charset="0"/>
                <a:cs typeface="Times New Roman" pitchFamily="18" charset="0"/>
              </a:rPr>
              <a:t>предлагается ознакомиться с рекламным объявлением и задать пять вопросов на основе ключевых слов. Время на подготовку –1,5 минуты.</a:t>
            </a:r>
          </a:p>
          <a:p>
            <a:r>
              <a:rPr lang="ru-RU" dirty="0" smtClean="0">
                <a:solidFill>
                  <a:srgbClr val="FF0000"/>
                </a:solidFill>
                <a:latin typeface="Times New Roman" pitchFamily="18" charset="0"/>
                <a:cs typeface="Times New Roman" pitchFamily="18" charset="0"/>
              </a:rPr>
              <a:t>В задании 3 </a:t>
            </a:r>
            <a:r>
              <a:rPr lang="ru-RU" dirty="0" smtClean="0">
                <a:latin typeface="Times New Roman" pitchFamily="18" charset="0"/>
                <a:cs typeface="Times New Roman" pitchFamily="18" charset="0"/>
              </a:rPr>
              <a:t>предлагается выбрать одну из трёх фотографий и описать её на основе плана. Время на подготовку – 1,5 минуты.</a:t>
            </a:r>
          </a:p>
          <a:p>
            <a:r>
              <a:rPr lang="ru-RU" dirty="0" smtClean="0">
                <a:solidFill>
                  <a:srgbClr val="FF0000"/>
                </a:solidFill>
                <a:latin typeface="Times New Roman" pitchFamily="18" charset="0"/>
                <a:cs typeface="Times New Roman" pitchFamily="18" charset="0"/>
              </a:rPr>
              <a:t>В задании 4 </a:t>
            </a:r>
            <a:r>
              <a:rPr lang="ru-RU" dirty="0" smtClean="0">
                <a:latin typeface="Times New Roman" pitchFamily="18" charset="0"/>
                <a:cs typeface="Times New Roman" pitchFamily="18" charset="0"/>
              </a:rPr>
              <a:t>ставится задача сравнить две фотографии на основе предложенного плана. Время на подготовку – 1,5 минуты.</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Общее время ответа одного экзаменуемого (включая время на</a:t>
            </a:r>
          </a:p>
          <a:p>
            <a:pPr>
              <a:buNone/>
            </a:pPr>
            <a:r>
              <a:rPr lang="ru-RU" dirty="0" smtClean="0">
                <a:latin typeface="Times New Roman" pitchFamily="18" charset="0"/>
                <a:cs typeface="Times New Roman" pitchFamily="18" charset="0"/>
              </a:rPr>
              <a:t>подготовку) – </a:t>
            </a:r>
            <a:r>
              <a:rPr lang="ru-RU" dirty="0" smtClean="0">
                <a:solidFill>
                  <a:srgbClr val="FF0000"/>
                </a:solidFill>
                <a:latin typeface="Times New Roman" pitchFamily="18" charset="0"/>
                <a:cs typeface="Times New Roman" pitchFamily="18" charset="0"/>
              </a:rPr>
              <a:t>15 минут.</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Содержимое 5"/>
          <p:cNvGraphicFramePr>
            <a:graphicFrameLocks noGrp="1"/>
          </p:cNvGraphicFramePr>
          <p:nvPr>
            <p:ph idx="1"/>
          </p:nvPr>
        </p:nvGraphicFramePr>
        <p:xfrm>
          <a:off x="1435100" y="1447800"/>
          <a:ext cx="7499349" cy="4363720"/>
        </p:xfrm>
        <a:graphic>
          <a:graphicData uri="http://schemas.openxmlformats.org/drawingml/2006/table">
            <a:tbl>
              <a:tblPr firstRow="1" bandRow="1">
                <a:tableStyleId>{5C22544A-7EE6-4342-B048-85BDC9FD1C3A}</a:tableStyleId>
              </a:tblPr>
              <a:tblGrid>
                <a:gridCol w="2499783"/>
                <a:gridCol w="2499783"/>
                <a:gridCol w="2499783"/>
              </a:tblGrid>
              <a:tr h="370840">
                <a:tc>
                  <a:txBody>
                    <a:bodyPr/>
                    <a:lstStyle/>
                    <a:p>
                      <a:pPr algn="ctr"/>
                      <a:r>
                        <a:rPr lang="ru-RU" dirty="0" smtClean="0"/>
                        <a:t>2</a:t>
                      </a:r>
                      <a:endParaRPr lang="ru-RU" dirty="0"/>
                    </a:p>
                  </a:txBody>
                  <a:tcPr/>
                </a:tc>
                <a:tc>
                  <a:txBody>
                    <a:bodyPr/>
                    <a:lstStyle/>
                    <a:p>
                      <a:pPr algn="ctr"/>
                      <a:r>
                        <a:rPr lang="ru-RU" dirty="0" smtClean="0"/>
                        <a:t>1</a:t>
                      </a:r>
                      <a:endParaRPr lang="ru-RU" dirty="0"/>
                    </a:p>
                  </a:txBody>
                  <a:tcPr/>
                </a:tc>
                <a:tc>
                  <a:txBody>
                    <a:bodyPr/>
                    <a:lstStyle/>
                    <a:p>
                      <a:pPr algn="ctr"/>
                      <a:r>
                        <a:rPr lang="ru-RU" dirty="0" smtClean="0"/>
                        <a:t>0</a:t>
                      </a:r>
                      <a:endParaRPr lang="ru-RU" dirty="0"/>
                    </a:p>
                  </a:txBody>
                  <a:tcPr/>
                </a:tc>
              </a:tr>
              <a:tr h="370840">
                <a:tc>
                  <a:txBody>
                    <a:bodyPr/>
                    <a:lstStyle/>
                    <a:p>
                      <a:r>
                        <a:rPr kumimoji="0" lang="ru-RU" sz="1600" kern="1200" baseline="0" dirty="0" smtClean="0">
                          <a:solidFill>
                            <a:schemeClr val="dk1"/>
                          </a:solidFill>
                          <a:latin typeface="+mn-lt"/>
                          <a:ea typeface="+mn-ea"/>
                          <a:cs typeface="+mn-cs"/>
                        </a:rPr>
                        <a:t>Используемый словарный</a:t>
                      </a:r>
                    </a:p>
                    <a:p>
                      <a:r>
                        <a:rPr kumimoji="0" lang="ru-RU" sz="1600" kern="1200" baseline="0" dirty="0" smtClean="0">
                          <a:solidFill>
                            <a:schemeClr val="dk1"/>
                          </a:solidFill>
                          <a:latin typeface="+mn-lt"/>
                          <a:ea typeface="+mn-ea"/>
                          <a:cs typeface="+mn-cs"/>
                        </a:rPr>
                        <a:t>запас, грамматические</a:t>
                      </a:r>
                    </a:p>
                    <a:p>
                      <a:r>
                        <a:rPr kumimoji="0" lang="ru-RU" sz="1600" kern="1200" baseline="0" dirty="0" smtClean="0">
                          <a:solidFill>
                            <a:schemeClr val="dk1"/>
                          </a:solidFill>
                          <a:latin typeface="+mn-lt"/>
                          <a:ea typeface="+mn-ea"/>
                          <a:cs typeface="+mn-cs"/>
                        </a:rPr>
                        <a:t>структуры, фонетическое</a:t>
                      </a:r>
                    </a:p>
                    <a:p>
                      <a:r>
                        <a:rPr kumimoji="0" lang="ru-RU" sz="1600" kern="1200" baseline="0" dirty="0" smtClean="0">
                          <a:solidFill>
                            <a:schemeClr val="dk1"/>
                          </a:solidFill>
                          <a:latin typeface="+mn-lt"/>
                          <a:ea typeface="+mn-ea"/>
                          <a:cs typeface="+mn-cs"/>
                        </a:rPr>
                        <a:t>оформление высказывания</a:t>
                      </a:r>
                    </a:p>
                    <a:p>
                      <a:r>
                        <a:rPr kumimoji="0" lang="ru-RU" sz="1600" kern="1200" baseline="0" dirty="0" smtClean="0">
                          <a:solidFill>
                            <a:schemeClr val="dk1"/>
                          </a:solidFill>
                          <a:latin typeface="+mn-lt"/>
                          <a:ea typeface="+mn-ea"/>
                          <a:cs typeface="+mn-cs"/>
                        </a:rPr>
                        <a:t>соответствуют</a:t>
                      </a:r>
                    </a:p>
                    <a:p>
                      <a:r>
                        <a:rPr kumimoji="0" lang="ru-RU" sz="1600" kern="1200" baseline="0" dirty="0" smtClean="0">
                          <a:solidFill>
                            <a:schemeClr val="dk1"/>
                          </a:solidFill>
                          <a:latin typeface="+mn-lt"/>
                          <a:ea typeface="+mn-ea"/>
                          <a:cs typeface="+mn-cs"/>
                        </a:rPr>
                        <a:t>поставленной задаче</a:t>
                      </a:r>
                    </a:p>
                    <a:p>
                      <a:r>
                        <a:rPr kumimoji="0" lang="ru-RU" sz="1600" kern="1200" baseline="0" dirty="0" smtClean="0">
                          <a:solidFill>
                            <a:schemeClr val="dk1"/>
                          </a:solidFill>
                          <a:latin typeface="+mn-lt"/>
                          <a:ea typeface="+mn-ea"/>
                          <a:cs typeface="+mn-cs"/>
                        </a:rPr>
                        <a:t>(допускается не более двух</a:t>
                      </a:r>
                    </a:p>
                    <a:p>
                      <a:r>
                        <a:rPr kumimoji="0" lang="ru-RU" sz="1600" kern="1200" baseline="0" dirty="0" smtClean="0">
                          <a:solidFill>
                            <a:schemeClr val="dk1"/>
                          </a:solidFill>
                          <a:latin typeface="+mn-lt"/>
                          <a:ea typeface="+mn-ea"/>
                          <a:cs typeface="+mn-cs"/>
                        </a:rPr>
                        <a:t>негрубых </a:t>
                      </a:r>
                      <a:r>
                        <a:rPr kumimoji="0" lang="ru-RU" sz="1600" kern="1200" baseline="0" dirty="0" err="1" smtClean="0">
                          <a:solidFill>
                            <a:schemeClr val="dk1"/>
                          </a:solidFill>
                          <a:latin typeface="+mn-lt"/>
                          <a:ea typeface="+mn-ea"/>
                          <a:cs typeface="+mn-cs"/>
                        </a:rPr>
                        <a:t>лексико</a:t>
                      </a:r>
                      <a:r>
                        <a:rPr kumimoji="0" lang="ru-RU" sz="1600" kern="1200" baseline="0" dirty="0" smtClean="0">
                          <a:solidFill>
                            <a:schemeClr val="dk1"/>
                          </a:solidFill>
                          <a:latin typeface="+mn-lt"/>
                          <a:ea typeface="+mn-ea"/>
                          <a:cs typeface="+mn-cs"/>
                        </a:rPr>
                        <a:t>-</a:t>
                      </a:r>
                    </a:p>
                    <a:p>
                      <a:r>
                        <a:rPr kumimoji="0" lang="ru-RU" sz="1600" kern="1200" baseline="0" dirty="0" smtClean="0">
                          <a:solidFill>
                            <a:schemeClr val="dk1"/>
                          </a:solidFill>
                          <a:latin typeface="+mn-lt"/>
                          <a:ea typeface="+mn-ea"/>
                          <a:cs typeface="+mn-cs"/>
                        </a:rPr>
                        <a:t>грамматических ошибок</a:t>
                      </a:r>
                    </a:p>
                    <a:p>
                      <a:r>
                        <a:rPr kumimoji="0" lang="ru-RU" sz="1600" kern="1200" baseline="0" dirty="0" smtClean="0">
                          <a:solidFill>
                            <a:schemeClr val="dk1"/>
                          </a:solidFill>
                          <a:latin typeface="+mn-lt"/>
                          <a:ea typeface="+mn-ea"/>
                          <a:cs typeface="+mn-cs"/>
                        </a:rPr>
                        <a:t>И/ИЛИ не более двух</a:t>
                      </a:r>
                    </a:p>
                    <a:p>
                      <a:r>
                        <a:rPr kumimoji="0" lang="ru-RU" sz="1600" kern="1200" baseline="0" dirty="0" smtClean="0">
                          <a:solidFill>
                            <a:schemeClr val="dk1"/>
                          </a:solidFill>
                          <a:latin typeface="+mn-lt"/>
                          <a:ea typeface="+mn-ea"/>
                          <a:cs typeface="+mn-cs"/>
                        </a:rPr>
                        <a:t>негрубых фонетических ошибок)</a:t>
                      </a:r>
                      <a:endParaRPr lang="ru-RU" sz="1600" dirty="0"/>
                    </a:p>
                  </a:txBody>
                  <a:tcPr/>
                </a:tc>
                <a:tc>
                  <a:txBody>
                    <a:bodyPr/>
                    <a:lstStyle/>
                    <a:p>
                      <a:r>
                        <a:rPr kumimoji="0" lang="ru-RU" sz="1600" kern="1200" baseline="0" dirty="0" smtClean="0">
                          <a:solidFill>
                            <a:schemeClr val="dk1"/>
                          </a:solidFill>
                          <a:latin typeface="+mn-lt"/>
                          <a:ea typeface="+mn-ea"/>
                          <a:cs typeface="+mn-cs"/>
                        </a:rPr>
                        <a:t>Используемый словарный</a:t>
                      </a:r>
                    </a:p>
                    <a:p>
                      <a:r>
                        <a:rPr kumimoji="0" lang="ru-RU" sz="1600" kern="1200" baseline="0" dirty="0" smtClean="0">
                          <a:solidFill>
                            <a:schemeClr val="dk1"/>
                          </a:solidFill>
                          <a:latin typeface="+mn-lt"/>
                          <a:ea typeface="+mn-ea"/>
                          <a:cs typeface="+mn-cs"/>
                        </a:rPr>
                        <a:t>запас, грамматические</a:t>
                      </a:r>
                    </a:p>
                    <a:p>
                      <a:r>
                        <a:rPr kumimoji="0" lang="ru-RU" sz="1600" kern="1200" baseline="0" dirty="0" smtClean="0">
                          <a:solidFill>
                            <a:schemeClr val="dk1"/>
                          </a:solidFill>
                          <a:latin typeface="+mn-lt"/>
                          <a:ea typeface="+mn-ea"/>
                          <a:cs typeface="+mn-cs"/>
                        </a:rPr>
                        <a:t>структуры, фонетическое</a:t>
                      </a:r>
                    </a:p>
                    <a:p>
                      <a:r>
                        <a:rPr kumimoji="0" lang="ru-RU" sz="1600" kern="1200" baseline="0" dirty="0" smtClean="0">
                          <a:solidFill>
                            <a:schemeClr val="dk1"/>
                          </a:solidFill>
                          <a:latin typeface="+mn-lt"/>
                          <a:ea typeface="+mn-ea"/>
                          <a:cs typeface="+mn-cs"/>
                        </a:rPr>
                        <a:t>оформление высказывания</a:t>
                      </a:r>
                    </a:p>
                    <a:p>
                      <a:r>
                        <a:rPr kumimoji="0" lang="ru-RU" sz="1600" kern="1200" baseline="0" dirty="0" smtClean="0">
                          <a:solidFill>
                            <a:schemeClr val="dk1"/>
                          </a:solidFill>
                          <a:latin typeface="+mn-lt"/>
                          <a:ea typeface="+mn-ea"/>
                          <a:cs typeface="+mn-cs"/>
                        </a:rPr>
                        <a:t>в основном соответствуют</a:t>
                      </a:r>
                    </a:p>
                    <a:p>
                      <a:r>
                        <a:rPr kumimoji="0" lang="ru-RU" sz="1600" kern="1200" baseline="0" dirty="0" smtClean="0">
                          <a:solidFill>
                            <a:schemeClr val="dk1"/>
                          </a:solidFill>
                          <a:latin typeface="+mn-lt"/>
                          <a:ea typeface="+mn-ea"/>
                          <a:cs typeface="+mn-cs"/>
                        </a:rPr>
                        <a:t>поставленной задаче</a:t>
                      </a:r>
                    </a:p>
                    <a:p>
                      <a:r>
                        <a:rPr kumimoji="0" lang="ru-RU" sz="1600" kern="1200" baseline="0" dirty="0" smtClean="0">
                          <a:solidFill>
                            <a:schemeClr val="dk1"/>
                          </a:solidFill>
                          <a:latin typeface="+mn-lt"/>
                          <a:ea typeface="+mn-ea"/>
                          <a:cs typeface="+mn-cs"/>
                        </a:rPr>
                        <a:t>(допускается не более</a:t>
                      </a:r>
                    </a:p>
                    <a:p>
                      <a:r>
                        <a:rPr kumimoji="0" lang="ru-RU" sz="1600" kern="1200" baseline="0" dirty="0" smtClean="0">
                          <a:solidFill>
                            <a:schemeClr val="dk1"/>
                          </a:solidFill>
                          <a:latin typeface="+mn-lt"/>
                          <a:ea typeface="+mn-ea"/>
                          <a:cs typeface="+mn-cs"/>
                        </a:rPr>
                        <a:t>четырёх </a:t>
                      </a:r>
                      <a:r>
                        <a:rPr kumimoji="0" lang="ru-RU" sz="1600" kern="1200" baseline="0" dirty="0" err="1" smtClean="0">
                          <a:solidFill>
                            <a:schemeClr val="dk1"/>
                          </a:solidFill>
                          <a:latin typeface="+mn-lt"/>
                          <a:ea typeface="+mn-ea"/>
                          <a:cs typeface="+mn-cs"/>
                        </a:rPr>
                        <a:t>лексико</a:t>
                      </a:r>
                      <a:r>
                        <a:rPr kumimoji="0" lang="ru-RU" sz="1600" kern="1200" baseline="0" dirty="0" smtClean="0">
                          <a:solidFill>
                            <a:schemeClr val="dk1"/>
                          </a:solidFill>
                          <a:latin typeface="+mn-lt"/>
                          <a:ea typeface="+mn-ea"/>
                          <a:cs typeface="+mn-cs"/>
                        </a:rPr>
                        <a:t>-</a:t>
                      </a:r>
                    </a:p>
                    <a:p>
                      <a:r>
                        <a:rPr kumimoji="0" lang="ru-RU" sz="1600" kern="1200" baseline="0" dirty="0" smtClean="0">
                          <a:solidFill>
                            <a:schemeClr val="dk1"/>
                          </a:solidFill>
                          <a:latin typeface="+mn-lt"/>
                          <a:ea typeface="+mn-ea"/>
                          <a:cs typeface="+mn-cs"/>
                        </a:rPr>
                        <a:t>грамматических ошибок</a:t>
                      </a:r>
                    </a:p>
                    <a:p>
                      <a:r>
                        <a:rPr kumimoji="0" lang="ru-RU" sz="1600" kern="1200" baseline="0" dirty="0" smtClean="0">
                          <a:solidFill>
                            <a:schemeClr val="dk1"/>
                          </a:solidFill>
                          <a:latin typeface="+mn-lt"/>
                          <a:ea typeface="+mn-ea"/>
                          <a:cs typeface="+mn-cs"/>
                        </a:rPr>
                        <a:t>(из них не более двух</a:t>
                      </a:r>
                    </a:p>
                    <a:p>
                      <a:r>
                        <a:rPr kumimoji="0" lang="ru-RU" sz="1600" kern="1200" baseline="0" dirty="0" smtClean="0">
                          <a:solidFill>
                            <a:schemeClr val="dk1"/>
                          </a:solidFill>
                          <a:latin typeface="+mn-lt"/>
                          <a:ea typeface="+mn-ea"/>
                          <a:cs typeface="+mn-cs"/>
                        </a:rPr>
                        <a:t>грубых) ИЛИ/И не более</a:t>
                      </a:r>
                    </a:p>
                    <a:p>
                      <a:r>
                        <a:rPr kumimoji="0" lang="ru-RU" sz="1600" kern="1200" baseline="0" dirty="0" smtClean="0">
                          <a:solidFill>
                            <a:schemeClr val="dk1"/>
                          </a:solidFill>
                          <a:latin typeface="+mn-lt"/>
                          <a:ea typeface="+mn-ea"/>
                          <a:cs typeface="+mn-cs"/>
                        </a:rPr>
                        <a:t>четырёх фонетических</a:t>
                      </a:r>
                    </a:p>
                    <a:p>
                      <a:r>
                        <a:rPr kumimoji="0" lang="ru-RU" sz="1600" kern="1200" baseline="0" dirty="0" smtClean="0">
                          <a:solidFill>
                            <a:schemeClr val="dk1"/>
                          </a:solidFill>
                          <a:latin typeface="+mn-lt"/>
                          <a:ea typeface="+mn-ea"/>
                          <a:cs typeface="+mn-cs"/>
                        </a:rPr>
                        <a:t>ошибок (из них не более двух грубых)</a:t>
                      </a:r>
                      <a:endParaRPr lang="ru-RU" sz="1600" dirty="0"/>
                    </a:p>
                  </a:txBody>
                  <a:tcPr/>
                </a:tc>
                <a:tc>
                  <a:txBody>
                    <a:bodyPr/>
                    <a:lstStyle/>
                    <a:p>
                      <a:r>
                        <a:rPr kumimoji="0" lang="ru-RU" sz="1800" kern="1200" baseline="0" dirty="0" smtClean="0">
                          <a:solidFill>
                            <a:schemeClr val="dk1"/>
                          </a:solidFill>
                          <a:latin typeface="+mn-lt"/>
                          <a:ea typeface="+mn-ea"/>
                          <a:cs typeface="+mn-cs"/>
                        </a:rPr>
                        <a:t>Понимание высказывания</a:t>
                      </a:r>
                    </a:p>
                    <a:p>
                      <a:r>
                        <a:rPr kumimoji="0" lang="ru-RU" sz="1800" kern="1200" baseline="0" dirty="0" smtClean="0">
                          <a:solidFill>
                            <a:schemeClr val="dk1"/>
                          </a:solidFill>
                          <a:latin typeface="+mn-lt"/>
                          <a:ea typeface="+mn-ea"/>
                          <a:cs typeface="+mn-cs"/>
                        </a:rPr>
                        <a:t>затруднено из-за </a:t>
                      </a:r>
                      <a:r>
                        <a:rPr kumimoji="0" lang="ru-RU" sz="1800" kern="1200" baseline="0" dirty="0" err="1" smtClean="0">
                          <a:solidFill>
                            <a:schemeClr val="dk1"/>
                          </a:solidFill>
                          <a:latin typeface="+mn-lt"/>
                          <a:ea typeface="+mn-ea"/>
                          <a:cs typeface="+mn-cs"/>
                        </a:rPr>
                        <a:t>многочис</a:t>
                      </a:r>
                      <a:r>
                        <a:rPr kumimoji="0" lang="ru-RU" sz="1800" kern="1200" baseline="0" dirty="0" smtClean="0">
                          <a:solidFill>
                            <a:schemeClr val="dk1"/>
                          </a:solidFill>
                          <a:latin typeface="+mn-lt"/>
                          <a:ea typeface="+mn-ea"/>
                          <a:cs typeface="+mn-cs"/>
                        </a:rPr>
                        <a:t>-</a:t>
                      </a:r>
                    </a:p>
                    <a:p>
                      <a:r>
                        <a:rPr kumimoji="0" lang="ru-RU" sz="1800" kern="1200" baseline="0" dirty="0" smtClean="0">
                          <a:solidFill>
                            <a:schemeClr val="dk1"/>
                          </a:solidFill>
                          <a:latin typeface="+mn-lt"/>
                          <a:ea typeface="+mn-ea"/>
                          <a:cs typeface="+mn-cs"/>
                        </a:rPr>
                        <a:t>ленных </a:t>
                      </a:r>
                      <a:r>
                        <a:rPr kumimoji="0" lang="ru-RU" sz="1800" kern="1200" baseline="0" dirty="0" err="1" smtClean="0">
                          <a:solidFill>
                            <a:schemeClr val="dk1"/>
                          </a:solidFill>
                          <a:latin typeface="+mn-lt"/>
                          <a:ea typeface="+mn-ea"/>
                          <a:cs typeface="+mn-cs"/>
                        </a:rPr>
                        <a:t>лексико</a:t>
                      </a:r>
                      <a:r>
                        <a:rPr kumimoji="0" lang="ru-RU" sz="1800" kern="1200" baseline="0" dirty="0" smtClean="0">
                          <a:solidFill>
                            <a:schemeClr val="dk1"/>
                          </a:solidFill>
                          <a:latin typeface="+mn-lt"/>
                          <a:ea typeface="+mn-ea"/>
                          <a:cs typeface="+mn-cs"/>
                        </a:rPr>
                        <a:t>-</a:t>
                      </a:r>
                    </a:p>
                    <a:p>
                      <a:r>
                        <a:rPr kumimoji="0" lang="ru-RU" sz="1800" kern="1200" baseline="0" dirty="0" smtClean="0">
                          <a:solidFill>
                            <a:schemeClr val="dk1"/>
                          </a:solidFill>
                          <a:latin typeface="+mn-lt"/>
                          <a:ea typeface="+mn-ea"/>
                          <a:cs typeface="+mn-cs"/>
                        </a:rPr>
                        <a:t>грамматических и</a:t>
                      </a:r>
                    </a:p>
                    <a:p>
                      <a:r>
                        <a:rPr kumimoji="0" lang="ru-RU" sz="1800" kern="1200" baseline="0" dirty="0" smtClean="0">
                          <a:solidFill>
                            <a:schemeClr val="dk1"/>
                          </a:solidFill>
                          <a:latin typeface="+mn-lt"/>
                          <a:ea typeface="+mn-ea"/>
                          <a:cs typeface="+mn-cs"/>
                        </a:rPr>
                        <a:t>фонетических ошибок</a:t>
                      </a:r>
                    </a:p>
                    <a:p>
                      <a:r>
                        <a:rPr kumimoji="0" lang="ru-RU" sz="1800" kern="1200" baseline="0" dirty="0" smtClean="0">
                          <a:solidFill>
                            <a:schemeClr val="dk1"/>
                          </a:solidFill>
                          <a:latin typeface="+mn-lt"/>
                          <a:ea typeface="+mn-ea"/>
                          <a:cs typeface="+mn-cs"/>
                        </a:rPr>
                        <a:t>(пять и более </a:t>
                      </a:r>
                      <a:r>
                        <a:rPr kumimoji="0" lang="ru-RU" sz="1800" kern="1200" baseline="0" dirty="0" err="1" smtClean="0">
                          <a:solidFill>
                            <a:schemeClr val="dk1"/>
                          </a:solidFill>
                          <a:latin typeface="+mn-lt"/>
                          <a:ea typeface="+mn-ea"/>
                          <a:cs typeface="+mn-cs"/>
                        </a:rPr>
                        <a:t>лексико</a:t>
                      </a:r>
                      <a:r>
                        <a:rPr kumimoji="0" lang="ru-RU" sz="1800" kern="1200" baseline="0" dirty="0" smtClean="0">
                          <a:solidFill>
                            <a:schemeClr val="dk1"/>
                          </a:solidFill>
                          <a:latin typeface="+mn-lt"/>
                          <a:ea typeface="+mn-ea"/>
                          <a:cs typeface="+mn-cs"/>
                        </a:rPr>
                        <a:t>-</a:t>
                      </a:r>
                    </a:p>
                    <a:p>
                      <a:r>
                        <a:rPr kumimoji="0" lang="ru-RU" sz="1800" kern="1200" baseline="0" dirty="0" smtClean="0">
                          <a:solidFill>
                            <a:schemeClr val="dk1"/>
                          </a:solidFill>
                          <a:latin typeface="+mn-lt"/>
                          <a:ea typeface="+mn-ea"/>
                          <a:cs typeface="+mn-cs"/>
                        </a:rPr>
                        <a:t>грамматических ошибок</a:t>
                      </a:r>
                    </a:p>
                    <a:p>
                      <a:r>
                        <a:rPr kumimoji="0" lang="ru-RU" sz="1800" kern="1200" baseline="0" dirty="0" smtClean="0">
                          <a:solidFill>
                            <a:schemeClr val="dk1"/>
                          </a:solidFill>
                          <a:latin typeface="+mn-lt"/>
                          <a:ea typeface="+mn-ea"/>
                          <a:cs typeface="+mn-cs"/>
                        </a:rPr>
                        <a:t>И/ИЛИ пять и более</a:t>
                      </a:r>
                    </a:p>
                    <a:p>
                      <a:r>
                        <a:rPr kumimoji="0" lang="ru-RU" sz="1800" kern="1200" baseline="0" dirty="0" smtClean="0">
                          <a:solidFill>
                            <a:schemeClr val="dk1"/>
                          </a:solidFill>
                          <a:latin typeface="+mn-lt"/>
                          <a:ea typeface="+mn-ea"/>
                          <a:cs typeface="+mn-cs"/>
                        </a:rPr>
                        <a:t>фонетических ошибок)</a:t>
                      </a:r>
                    </a:p>
                    <a:p>
                      <a:r>
                        <a:rPr kumimoji="0" lang="ru-RU" sz="1800" kern="1200" baseline="0" dirty="0" smtClean="0">
                          <a:solidFill>
                            <a:schemeClr val="dk1"/>
                          </a:solidFill>
                          <a:latin typeface="+mn-lt"/>
                          <a:ea typeface="+mn-ea"/>
                          <a:cs typeface="+mn-cs"/>
                        </a:rPr>
                        <a:t>ИЛИ более двух грубых ошибок)</a:t>
                      </a:r>
                      <a:endParaRPr lang="ru-RU" dirty="0"/>
                    </a:p>
                  </a:txBody>
                  <a:tcPr/>
                </a:tc>
              </a:tr>
            </a:tbl>
          </a:graphicData>
        </a:graphic>
      </p:graphicFrame>
      <p:sp>
        <p:nvSpPr>
          <p:cNvPr id="5" name="Заголовок 4"/>
          <p:cNvSpPr>
            <a:spLocks noGrp="1"/>
          </p:cNvSpPr>
          <p:nvPr>
            <p:ph type="title"/>
          </p:nvPr>
        </p:nvSpPr>
        <p:spPr/>
        <p:txBody>
          <a:bodyPr>
            <a:normAutofit/>
          </a:bodyPr>
          <a:lstStyle/>
          <a:p>
            <a:pPr algn="ctr"/>
            <a:r>
              <a:rPr lang="ru-RU" sz="2800" dirty="0" smtClean="0">
                <a:latin typeface="Times New Roman" pitchFamily="18" charset="0"/>
                <a:cs typeface="Times New Roman" pitchFamily="18" charset="0"/>
              </a:rPr>
              <a:t>Языковое оформление высказывания</a:t>
            </a:r>
            <a:endParaRPr lang="ru-RU" sz="28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274638"/>
            <a:ext cx="7719274" cy="4368808"/>
          </a:xfrm>
        </p:spPr>
        <p:txBody>
          <a:bodyPr/>
          <a:lstStyle/>
          <a:p>
            <a:pPr algn="ctr"/>
            <a:r>
              <a:rPr lang="ru-RU" dirty="0" smtClean="0"/>
              <a:t/>
            </a:r>
            <a:br>
              <a:rPr lang="ru-RU" dirty="0" smtClean="0"/>
            </a:br>
            <a:r>
              <a:rPr lang="ru-RU" dirty="0" smtClean="0"/>
              <a:t>Спасибо за внимание!</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7290" y="274638"/>
            <a:ext cx="7576398" cy="1725602"/>
          </a:xfrm>
        </p:spPr>
        <p:txBody>
          <a:bodyPr>
            <a:noAutofit/>
          </a:bodyPr>
          <a:lstStyle/>
          <a:p>
            <a:r>
              <a:rPr lang="ru-RU" sz="2800" dirty="0" smtClean="0">
                <a:solidFill>
                  <a:srgbClr val="FF0000"/>
                </a:solidFill>
                <a:latin typeface="Times New Roman" pitchFamily="18" charset="0"/>
                <a:cs typeface="Times New Roman" pitchFamily="18" charset="0"/>
              </a:rPr>
              <a:t>Задание 1</a:t>
            </a:r>
            <a:r>
              <a:rPr lang="ru-RU" sz="2800" dirty="0" smtClean="0">
                <a:latin typeface="Times New Roman" pitchFamily="18" charset="0"/>
                <a:cs typeface="Times New Roman" pitchFamily="18" charset="0"/>
              </a:rPr>
              <a:t> – чтение вслух небольшого текста научно-популярного характера. Время на подготовку – 1,5 минуты.</a:t>
            </a:r>
            <a:endParaRPr lang="ru-RU" sz="2800" dirty="0">
              <a:latin typeface="Times New Roman" pitchFamily="18" charset="0"/>
              <a:cs typeface="Times New Roman" pitchFamily="18" charset="0"/>
            </a:endParaRPr>
          </a:p>
        </p:txBody>
      </p:sp>
      <p:sp>
        <p:nvSpPr>
          <p:cNvPr id="4" name="Объект 1"/>
          <p:cNvSpPr>
            <a:spLocks noGrp="1"/>
          </p:cNvSpPr>
          <p:nvPr>
            <p:ph idx="1"/>
          </p:nvPr>
        </p:nvSpPr>
        <p:spPr>
          <a:xfrm>
            <a:off x="1214414" y="2214554"/>
            <a:ext cx="7719274" cy="4033846"/>
          </a:xfrm>
        </p:spPr>
        <p:txBody>
          <a:bodyPr>
            <a:normAutofit/>
          </a:bodyPr>
          <a:lstStyle/>
          <a:p>
            <a:r>
              <a:rPr lang="ru-RU" altLang="ru-RU" sz="2800" dirty="0" smtClean="0">
                <a:latin typeface="Times New Roman" pitchFamily="18" charset="0"/>
                <a:cs typeface="Times New Roman" pitchFamily="18" charset="0"/>
              </a:rPr>
              <a:t>чтение фрагмента информационного или научно-популярного, стилистически нейтрального текста</a:t>
            </a:r>
            <a:r>
              <a:rPr lang="ru-RU" altLang="ru-RU" sz="2800" b="1" dirty="0" smtClean="0">
                <a:latin typeface="Times New Roman" pitchFamily="18" charset="0"/>
                <a:cs typeface="Times New Roman" pitchFamily="18" charset="0"/>
              </a:rPr>
              <a:t>;</a:t>
            </a:r>
            <a:r>
              <a:rPr lang="ru-RU" altLang="ru-RU" sz="2800" dirty="0" smtClean="0">
                <a:latin typeface="Times New Roman" pitchFamily="18" charset="0"/>
                <a:cs typeface="Times New Roman" pitchFamily="18" charset="0"/>
              </a:rPr>
              <a:t>   </a:t>
            </a:r>
            <a:endParaRPr lang="ru-RU" altLang="ru-RU" sz="2800" b="1" dirty="0" smtClean="0">
              <a:latin typeface="Times New Roman" pitchFamily="18" charset="0"/>
              <a:cs typeface="Times New Roman" pitchFamily="18" charset="0"/>
            </a:endParaRPr>
          </a:p>
          <a:p>
            <a:r>
              <a:rPr lang="ru-RU" altLang="ru-RU" sz="2800" dirty="0" smtClean="0">
                <a:latin typeface="Times New Roman" pitchFamily="18" charset="0"/>
                <a:cs typeface="Times New Roman" pitchFamily="18" charset="0"/>
              </a:rPr>
              <a:t>предлагаемая коммуникативная ситуация делает его аутентичным и коммуникативным; </a:t>
            </a:r>
          </a:p>
          <a:p>
            <a:r>
              <a:rPr lang="ru-RU" altLang="ru-RU" sz="2800" dirty="0" smtClean="0">
                <a:latin typeface="Times New Roman" pitchFamily="18" charset="0"/>
                <a:cs typeface="Times New Roman" pitchFamily="18" charset="0"/>
              </a:rPr>
              <a:t>внятное выразительное чтение, которое легко, без сбоев коммуникации воспринимается со слуха. </a:t>
            </a:r>
            <a:endParaRPr lang="ru-RU" altLang="ru-RU" sz="2800" b="1" dirty="0" smtClean="0">
              <a:latin typeface="Times New Roman" pitchFamily="18" charset="0"/>
              <a:cs typeface="Times New Roman" pitchFamily="18" charset="0"/>
            </a:endParaRPr>
          </a:p>
          <a:p>
            <a:pPr>
              <a:buNone/>
            </a:pPr>
            <a:endParaRPr lang="ru-RU" altLang="ru-RU"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214290"/>
            <a:ext cx="7500990" cy="2000264"/>
          </a:xfrm>
        </p:spPr>
        <p:txBody>
          <a:bodyPr>
            <a:noAutofit/>
          </a:bodyPr>
          <a:lstStyle/>
          <a:p>
            <a:r>
              <a:rPr lang="ru-RU" sz="2000" b="1" dirty="0" smtClean="0"/>
              <a:t/>
            </a:r>
            <a:br>
              <a:rPr lang="ru-RU" sz="2000" b="1" dirty="0" smtClean="0"/>
            </a:br>
            <a:r>
              <a:rPr lang="en-US" sz="2000" b="1" dirty="0" smtClean="0">
                <a:latin typeface="Times New Roman" pitchFamily="18" charset="0"/>
                <a:cs typeface="Times New Roman" pitchFamily="18" charset="0"/>
              </a:rPr>
              <a:t>Task 1. Imagine that you are preparing a project with your friend. You have</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found some interesting material for the presentation and you want to read this</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text to your friend. You have 1.5 minutes to read the text silently, then be</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ready to read it out aloud. You will not have more than 1.5 minutes to read it.</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effectLst/>
              <a:latin typeface="Times New Roman" pitchFamily="18" charset="0"/>
              <a:cs typeface="Times New Roman" pitchFamily="18" charset="0"/>
            </a:endParaRPr>
          </a:p>
        </p:txBody>
      </p:sp>
      <p:sp>
        <p:nvSpPr>
          <p:cNvPr id="4" name="Содержимое 3"/>
          <p:cNvSpPr>
            <a:spLocks noGrp="1"/>
          </p:cNvSpPr>
          <p:nvPr>
            <p:ph idx="1"/>
          </p:nvPr>
        </p:nvSpPr>
        <p:spPr>
          <a:xfrm>
            <a:off x="1285852" y="2071678"/>
            <a:ext cx="7647836" cy="4429156"/>
          </a:xfrm>
        </p:spPr>
        <p:txBody>
          <a:bodyPr>
            <a:normAutofit/>
          </a:bodyPr>
          <a:lstStyle/>
          <a:p>
            <a:pPr>
              <a:buNone/>
            </a:pPr>
            <a:r>
              <a:rPr lang="en-US" sz="1600" dirty="0" smtClean="0"/>
              <a:t>The mystery of why trees don’t stop growing is still unsolved. Human beings</a:t>
            </a:r>
          </a:p>
          <a:p>
            <a:pPr>
              <a:buNone/>
            </a:pPr>
            <a:r>
              <a:rPr lang="en-US" sz="1600" dirty="0" smtClean="0"/>
              <a:t>usually stop growing sometime during their teens. Many animals reach full growth</a:t>
            </a:r>
          </a:p>
          <a:p>
            <a:pPr>
              <a:buNone/>
            </a:pPr>
            <a:r>
              <a:rPr lang="en-US" sz="1600" dirty="0" smtClean="0"/>
              <a:t>within a year. Others are fully grown in just a few years. Birds and insects also</a:t>
            </a:r>
          </a:p>
          <a:p>
            <a:pPr>
              <a:buNone/>
            </a:pPr>
            <a:r>
              <a:rPr lang="en-US" sz="1600" dirty="0" smtClean="0"/>
              <a:t>stop growing at a certain age. But trees keep growing as long as they live.</a:t>
            </a:r>
          </a:p>
          <a:p>
            <a:pPr>
              <a:buNone/>
            </a:pPr>
            <a:r>
              <a:rPr lang="en-US" sz="1600" dirty="0" smtClean="0"/>
              <a:t>Trees live, grow, and reproduce themselves by an amazing process. The thousands</a:t>
            </a:r>
          </a:p>
          <a:p>
            <a:pPr>
              <a:buNone/>
            </a:pPr>
            <a:r>
              <a:rPr lang="en-US" sz="1600" dirty="0" smtClean="0"/>
              <a:t>of leaves put forth by the tree breathe for it and manufacture its food. Its root</a:t>
            </a:r>
          </a:p>
          <a:p>
            <a:pPr>
              <a:buNone/>
            </a:pPr>
            <a:r>
              <a:rPr lang="en-US" sz="1600" dirty="0" smtClean="0"/>
              <a:t>system gathers minerals and vast quantities of water. To carry this water to the</a:t>
            </a:r>
          </a:p>
          <a:p>
            <a:pPr>
              <a:buNone/>
            </a:pPr>
            <a:r>
              <a:rPr lang="en-US" sz="1600" dirty="0" smtClean="0"/>
              <a:t>leaves, the tree is equipped with an intricate circulation system that extends upward</a:t>
            </a:r>
          </a:p>
          <a:p>
            <a:pPr>
              <a:buNone/>
            </a:pPr>
            <a:r>
              <a:rPr lang="en-US" sz="1600" dirty="0" smtClean="0"/>
              <a:t>from the millions of root hairs through the trunk and branches. The trunk holds the</a:t>
            </a:r>
          </a:p>
          <a:p>
            <a:pPr>
              <a:buNone/>
            </a:pPr>
            <a:r>
              <a:rPr lang="en-US" sz="1600" dirty="0" smtClean="0"/>
              <a:t>leaves up to the sunlight, sends them water from the roots, and gets food back from</a:t>
            </a:r>
            <a:endParaRPr lang="ru-RU" sz="1600" dirty="0" smtClean="0"/>
          </a:p>
          <a:p>
            <a:pPr>
              <a:buNone/>
            </a:pPr>
            <a:r>
              <a:rPr lang="en-US" sz="1600" dirty="0" smtClean="0"/>
              <a:t>them. Then seeds are borne in flowers or cones</a:t>
            </a:r>
            <a:endParaRPr lang="ru-RU"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428728" y="274638"/>
            <a:ext cx="7504960" cy="1296974"/>
          </a:xfrm>
        </p:spPr>
        <p:txBody>
          <a:bodyPr>
            <a:noAutofit/>
          </a:bodyPr>
          <a:lstStyle/>
          <a:p>
            <a:r>
              <a:rPr lang="ru-RU" sz="2400" dirty="0" smtClean="0">
                <a:latin typeface="Times New Roman" pitchFamily="18" charset="0"/>
                <a:cs typeface="Times New Roman" pitchFamily="18" charset="0"/>
              </a:rPr>
              <a:t>Критерии оценивания выполнения заданий устной части. Задание 1 базового уровня.</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(Чтение текста вслух- максимум </a:t>
            </a:r>
            <a:r>
              <a:rPr lang="ru-RU" sz="2400" dirty="0" smtClean="0">
                <a:solidFill>
                  <a:srgbClr val="FF0000"/>
                </a:solidFill>
                <a:latin typeface="Times New Roman" pitchFamily="18" charset="0"/>
                <a:cs typeface="Times New Roman" pitchFamily="18" charset="0"/>
              </a:rPr>
              <a:t>1 балл</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graphicFrame>
        <p:nvGraphicFramePr>
          <p:cNvPr id="8" name="Содержимое 7"/>
          <p:cNvGraphicFramePr>
            <a:graphicFrameLocks noGrp="1"/>
          </p:cNvGraphicFramePr>
          <p:nvPr>
            <p:ph idx="1"/>
          </p:nvPr>
        </p:nvGraphicFramePr>
        <p:xfrm>
          <a:off x="1428728" y="1714488"/>
          <a:ext cx="7499349" cy="4607560"/>
        </p:xfrm>
        <a:graphic>
          <a:graphicData uri="http://schemas.openxmlformats.org/drawingml/2006/table">
            <a:tbl>
              <a:tblPr firstRow="1" bandRow="1">
                <a:tableStyleId>{5C22544A-7EE6-4342-B048-85BDC9FD1C3A}</a:tableStyleId>
              </a:tblPr>
              <a:tblGrid>
                <a:gridCol w="2499783"/>
                <a:gridCol w="2499783"/>
                <a:gridCol w="2499783"/>
              </a:tblGrid>
              <a:tr h="370840">
                <a:tc>
                  <a:txBody>
                    <a:bodyPr/>
                    <a:lstStyle/>
                    <a:p>
                      <a:endParaRPr lang="ru-RU" dirty="0"/>
                    </a:p>
                  </a:txBody>
                  <a:tcPr/>
                </a:tc>
                <a:tc>
                  <a:txBody>
                    <a:bodyPr/>
                    <a:lstStyle/>
                    <a:p>
                      <a:pPr algn="ctr"/>
                      <a:r>
                        <a:rPr lang="ru-RU" dirty="0" smtClean="0"/>
                        <a:t>1</a:t>
                      </a:r>
                      <a:endParaRPr lang="ru-RU" dirty="0"/>
                    </a:p>
                  </a:txBody>
                  <a:tcPr/>
                </a:tc>
                <a:tc>
                  <a:txBody>
                    <a:bodyPr/>
                    <a:lstStyle/>
                    <a:p>
                      <a:pPr algn="ctr"/>
                      <a:r>
                        <a:rPr lang="ru-RU" dirty="0" smtClean="0"/>
                        <a:t>0</a:t>
                      </a:r>
                      <a:endParaRPr lang="ru-RU" dirty="0"/>
                    </a:p>
                  </a:txBody>
                  <a:tcPr/>
                </a:tc>
              </a:tr>
              <a:tr h="370840">
                <a:tc>
                  <a:txBody>
                    <a:bodyPr/>
                    <a:lstStyle/>
                    <a:p>
                      <a:r>
                        <a:rPr lang="ru-RU" dirty="0" smtClean="0"/>
                        <a:t>Фонетическая сторона речи</a:t>
                      </a:r>
                      <a:endParaRPr lang="ru-RU" dirty="0"/>
                    </a:p>
                  </a:txBody>
                  <a:tcPr/>
                </a:tc>
                <a:tc>
                  <a:txBody>
                    <a:bodyPr/>
                    <a:lstStyle/>
                    <a:p>
                      <a:r>
                        <a:rPr kumimoji="0" lang="ru-RU" sz="1600" kern="1200" baseline="0" dirty="0" smtClean="0">
                          <a:solidFill>
                            <a:schemeClr val="dk1"/>
                          </a:solidFill>
                          <a:latin typeface="+mn-lt"/>
                          <a:ea typeface="+mn-ea"/>
                          <a:cs typeface="+mn-cs"/>
                        </a:rPr>
                        <a:t>Речь воспринимается легко:</a:t>
                      </a:r>
                    </a:p>
                    <a:p>
                      <a:r>
                        <a:rPr kumimoji="0" lang="ru-RU" sz="1600" kern="1200" baseline="0" dirty="0" smtClean="0">
                          <a:solidFill>
                            <a:schemeClr val="dk1"/>
                          </a:solidFill>
                          <a:latin typeface="+mn-lt"/>
                          <a:ea typeface="+mn-ea"/>
                          <a:cs typeface="+mn-cs"/>
                        </a:rPr>
                        <a:t>необоснованные паузы</a:t>
                      </a:r>
                    </a:p>
                    <a:p>
                      <a:r>
                        <a:rPr kumimoji="0" lang="ru-RU" sz="1600" kern="1200" baseline="0" dirty="0" smtClean="0">
                          <a:solidFill>
                            <a:schemeClr val="dk1"/>
                          </a:solidFill>
                          <a:latin typeface="+mn-lt"/>
                          <a:ea typeface="+mn-ea"/>
                          <a:cs typeface="+mn-cs"/>
                        </a:rPr>
                        <a:t>отсутствуют; фразовое</a:t>
                      </a:r>
                    </a:p>
                    <a:p>
                      <a:r>
                        <a:rPr kumimoji="0" lang="ru-RU" sz="1600" kern="1200" baseline="0" dirty="0" smtClean="0">
                          <a:solidFill>
                            <a:schemeClr val="dk1"/>
                          </a:solidFill>
                          <a:latin typeface="+mn-lt"/>
                          <a:ea typeface="+mn-ea"/>
                          <a:cs typeface="+mn-cs"/>
                        </a:rPr>
                        <a:t>ударение и интонационные</a:t>
                      </a:r>
                    </a:p>
                    <a:p>
                      <a:r>
                        <a:rPr kumimoji="0" lang="ru-RU" sz="1600" kern="1200" baseline="0" dirty="0" smtClean="0">
                          <a:solidFill>
                            <a:schemeClr val="dk1"/>
                          </a:solidFill>
                          <a:latin typeface="+mn-lt"/>
                          <a:ea typeface="+mn-ea"/>
                          <a:cs typeface="+mn-cs"/>
                        </a:rPr>
                        <a:t>контуры, произношение слов</a:t>
                      </a:r>
                    </a:p>
                    <a:p>
                      <a:r>
                        <a:rPr kumimoji="0" lang="ru-RU" sz="1600" kern="1200" baseline="0" dirty="0" smtClean="0">
                          <a:solidFill>
                            <a:schemeClr val="dk1"/>
                          </a:solidFill>
                          <a:latin typeface="+mn-lt"/>
                          <a:ea typeface="+mn-ea"/>
                          <a:cs typeface="+mn-cs"/>
                        </a:rPr>
                        <a:t>без нарушений нормы:</a:t>
                      </a:r>
                    </a:p>
                    <a:p>
                      <a:r>
                        <a:rPr kumimoji="0" lang="ru-RU" sz="1600" kern="1200" baseline="0" dirty="0" smtClean="0">
                          <a:solidFill>
                            <a:schemeClr val="dk1"/>
                          </a:solidFill>
                          <a:latin typeface="+mn-lt"/>
                          <a:ea typeface="+mn-ea"/>
                          <a:cs typeface="+mn-cs"/>
                        </a:rPr>
                        <a:t>допускается не более пяти</a:t>
                      </a:r>
                    </a:p>
                    <a:p>
                      <a:r>
                        <a:rPr kumimoji="0" lang="ru-RU" sz="1600" kern="1200" baseline="0" dirty="0" smtClean="0">
                          <a:solidFill>
                            <a:schemeClr val="dk1"/>
                          </a:solidFill>
                          <a:latin typeface="+mn-lt"/>
                          <a:ea typeface="+mn-ea"/>
                          <a:cs typeface="+mn-cs"/>
                        </a:rPr>
                        <a:t>фонетических ошибок, в том</a:t>
                      </a:r>
                    </a:p>
                    <a:p>
                      <a:r>
                        <a:rPr kumimoji="0" lang="ru-RU" sz="1600" kern="1200" baseline="0" dirty="0" smtClean="0">
                          <a:solidFill>
                            <a:schemeClr val="dk1"/>
                          </a:solidFill>
                          <a:latin typeface="+mn-lt"/>
                          <a:ea typeface="+mn-ea"/>
                          <a:cs typeface="+mn-cs"/>
                        </a:rPr>
                        <a:t>числе одна-две ошибки, искажающие смысл</a:t>
                      </a:r>
                      <a:endParaRPr lang="ru-RU" sz="1600" dirty="0"/>
                    </a:p>
                  </a:txBody>
                  <a:tcPr/>
                </a:tc>
                <a:tc>
                  <a:txBody>
                    <a:bodyPr/>
                    <a:lstStyle/>
                    <a:p>
                      <a:r>
                        <a:rPr kumimoji="0" lang="ru-RU" sz="1600" kern="1200" baseline="0" dirty="0" smtClean="0">
                          <a:solidFill>
                            <a:schemeClr val="dk1"/>
                          </a:solidFill>
                          <a:latin typeface="+mn-lt"/>
                          <a:ea typeface="+mn-ea"/>
                          <a:cs typeface="+mn-cs"/>
                        </a:rPr>
                        <a:t>Речь воспринимается с трудом</a:t>
                      </a:r>
                    </a:p>
                    <a:p>
                      <a:r>
                        <a:rPr kumimoji="0" lang="ru-RU" sz="1600" kern="1200" baseline="0" dirty="0" smtClean="0">
                          <a:solidFill>
                            <a:schemeClr val="dk1"/>
                          </a:solidFill>
                          <a:latin typeface="+mn-lt"/>
                          <a:ea typeface="+mn-ea"/>
                          <a:cs typeface="+mn-cs"/>
                        </a:rPr>
                        <a:t>из-за большого количества</a:t>
                      </a:r>
                    </a:p>
                    <a:p>
                      <a:r>
                        <a:rPr kumimoji="0" lang="ru-RU" sz="1600" kern="1200" baseline="0" dirty="0" smtClean="0">
                          <a:solidFill>
                            <a:schemeClr val="dk1"/>
                          </a:solidFill>
                          <a:latin typeface="+mn-lt"/>
                          <a:ea typeface="+mn-ea"/>
                          <a:cs typeface="+mn-cs"/>
                        </a:rPr>
                        <a:t>неестественных пауз, запинок,</a:t>
                      </a:r>
                    </a:p>
                    <a:p>
                      <a:r>
                        <a:rPr kumimoji="0" lang="ru-RU" sz="1600" kern="1200" baseline="0" dirty="0" smtClean="0">
                          <a:solidFill>
                            <a:schemeClr val="dk1"/>
                          </a:solidFill>
                          <a:latin typeface="+mn-lt"/>
                          <a:ea typeface="+mn-ea"/>
                          <a:cs typeface="+mn-cs"/>
                        </a:rPr>
                        <a:t>неверной расстановки ударений</a:t>
                      </a:r>
                    </a:p>
                    <a:p>
                      <a:r>
                        <a:rPr kumimoji="0" lang="ru-RU" sz="1600" kern="1200" baseline="0" dirty="0" smtClean="0">
                          <a:solidFill>
                            <a:schemeClr val="dk1"/>
                          </a:solidFill>
                          <a:latin typeface="+mn-lt"/>
                          <a:ea typeface="+mn-ea"/>
                          <a:cs typeface="+mn-cs"/>
                        </a:rPr>
                        <a:t>и ошибок в произношении</a:t>
                      </a:r>
                    </a:p>
                    <a:p>
                      <a:r>
                        <a:rPr kumimoji="0" lang="ru-RU" sz="1600" kern="1200" baseline="0" dirty="0" smtClean="0">
                          <a:solidFill>
                            <a:schemeClr val="dk1"/>
                          </a:solidFill>
                          <a:latin typeface="+mn-lt"/>
                          <a:ea typeface="+mn-ea"/>
                          <a:cs typeface="+mn-cs"/>
                        </a:rPr>
                        <a:t>слов, ИЛИ сделано более пяти</a:t>
                      </a:r>
                    </a:p>
                    <a:p>
                      <a:r>
                        <a:rPr kumimoji="0" lang="ru-RU" sz="1600" kern="1200" baseline="0" dirty="0" smtClean="0">
                          <a:solidFill>
                            <a:schemeClr val="dk1"/>
                          </a:solidFill>
                          <a:latin typeface="+mn-lt"/>
                          <a:ea typeface="+mn-ea"/>
                          <a:cs typeface="+mn-cs"/>
                        </a:rPr>
                        <a:t>фонетических ошибок, ИЛИ</a:t>
                      </a:r>
                    </a:p>
                    <a:p>
                      <a:r>
                        <a:rPr kumimoji="0" lang="ru-RU" sz="1600" kern="1200" baseline="0" dirty="0" smtClean="0">
                          <a:solidFill>
                            <a:schemeClr val="dk1"/>
                          </a:solidFill>
                          <a:latin typeface="+mn-lt"/>
                          <a:ea typeface="+mn-ea"/>
                          <a:cs typeface="+mn-cs"/>
                        </a:rPr>
                        <a:t>сделано три и более</a:t>
                      </a:r>
                    </a:p>
                    <a:p>
                      <a:r>
                        <a:rPr kumimoji="0" lang="ru-RU" sz="1600" kern="1200" baseline="0" dirty="0" smtClean="0">
                          <a:solidFill>
                            <a:schemeClr val="dk1"/>
                          </a:solidFill>
                          <a:latin typeface="+mn-lt"/>
                          <a:ea typeface="+mn-ea"/>
                          <a:cs typeface="+mn-cs"/>
                        </a:rPr>
                        <a:t>фонетические ошибки, искажающие смысл</a:t>
                      </a:r>
                      <a:endParaRPr lang="ru-RU" sz="1600" dirty="0"/>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214290"/>
            <a:ext cx="7719274" cy="2143140"/>
          </a:xfrm>
        </p:spPr>
        <p:txBody>
          <a:bodyPr>
            <a:noAutofit/>
          </a:bodyPr>
          <a:lstStyle/>
          <a:p>
            <a:r>
              <a:rPr lang="ru-RU" sz="2800" dirty="0" smtClean="0">
                <a:solidFill>
                  <a:srgbClr val="FF0000"/>
                </a:solidFill>
                <a:latin typeface="Times New Roman" pitchFamily="18" charset="0"/>
                <a:cs typeface="Times New Roman" pitchFamily="18" charset="0"/>
              </a:rPr>
              <a:t>В задании 2 </a:t>
            </a:r>
            <a:r>
              <a:rPr lang="ru-RU" sz="2800" dirty="0" smtClean="0">
                <a:latin typeface="Times New Roman" pitchFamily="18" charset="0"/>
                <a:cs typeface="Times New Roman" pitchFamily="18" charset="0"/>
              </a:rPr>
              <a:t>предлагается ознакомиться с рекламным объявлением и задать пять вопросов на основе ключевых слов. Время на подготовку –1,5 минуты.</a:t>
            </a:r>
            <a:endParaRPr lang="ru-RU" sz="2800" dirty="0">
              <a:latin typeface="Times New Roman" pitchFamily="18" charset="0"/>
              <a:cs typeface="Times New Roman" pitchFamily="18" charset="0"/>
            </a:endParaRPr>
          </a:p>
        </p:txBody>
      </p:sp>
      <p:sp>
        <p:nvSpPr>
          <p:cNvPr id="4" name="Объект 1"/>
          <p:cNvSpPr>
            <a:spLocks noGrp="1"/>
          </p:cNvSpPr>
          <p:nvPr>
            <p:ph idx="1"/>
          </p:nvPr>
        </p:nvSpPr>
        <p:spPr>
          <a:xfrm>
            <a:off x="1214414" y="2285992"/>
            <a:ext cx="7719274" cy="3962408"/>
          </a:xfrm>
        </p:spPr>
        <p:txBody>
          <a:bodyPr/>
          <a:lstStyle/>
          <a:p>
            <a:r>
              <a:rPr lang="ru-RU" altLang="ru-RU" dirty="0" smtClean="0">
                <a:latin typeface="Times New Roman" pitchFamily="18" charset="0"/>
                <a:cs typeface="Times New Roman" pitchFamily="18" charset="0"/>
              </a:rPr>
              <a:t>условный диалог-расспрос с вербальной и визуальной опорой </a:t>
            </a:r>
            <a:endParaRPr lang="ru-RU" altLang="ru-RU" b="1" dirty="0" smtClean="0">
              <a:latin typeface="Times New Roman" pitchFamily="18" charset="0"/>
              <a:cs typeface="Times New Roman" pitchFamily="18" charset="0"/>
            </a:endParaRPr>
          </a:p>
          <a:p>
            <a:r>
              <a:rPr lang="ru-RU" altLang="ru-RU" dirty="0" smtClean="0">
                <a:latin typeface="Times New Roman" pitchFamily="18" charset="0"/>
                <a:cs typeface="Times New Roman" pitchFamily="18" charset="0"/>
              </a:rPr>
              <a:t>предлагаемая коммуникативная ситуация делает его аутентичным и коммуникативным </a:t>
            </a:r>
          </a:p>
          <a:p>
            <a:r>
              <a:rPr lang="ru-RU" altLang="ru-RU" dirty="0" smtClean="0">
                <a:latin typeface="Times New Roman" pitchFamily="18" charset="0"/>
                <a:cs typeface="Times New Roman" pitchFamily="18" charset="0"/>
              </a:rPr>
              <a:t>5 прямых вопросов по указанным пунктам </a:t>
            </a:r>
            <a:endParaRPr lang="ru-RU" altLang="ru-RU" b="1" dirty="0" smtClean="0">
              <a:latin typeface="Times New Roman" pitchFamily="18" charset="0"/>
              <a:cs typeface="Times New Roman" pitchFamily="18" charset="0"/>
            </a:endParaRPr>
          </a:p>
          <a:p>
            <a:endParaRPr lang="ru-RU" altLang="ru-RU"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214290"/>
            <a:ext cx="7429552" cy="1928826"/>
          </a:xfrm>
        </p:spPr>
        <p:txBody>
          <a:bodyPr>
            <a:noAutofit/>
          </a:bodyPr>
          <a:lstStyle/>
          <a:p>
            <a:r>
              <a:rPr lang="en-US" sz="2400" b="1" dirty="0" smtClean="0">
                <a:latin typeface="Times New Roman" pitchFamily="18" charset="0"/>
                <a:cs typeface="Times New Roman" pitchFamily="18" charset="0"/>
              </a:rPr>
              <a:t>Task 2. Study the advertisement.</a:t>
            </a:r>
            <a:br>
              <a:rPr lang="en-US" sz="2400" b="1" dirty="0" smtClean="0">
                <a:latin typeface="Times New Roman" pitchFamily="18" charset="0"/>
                <a:cs typeface="Times New Roman" pitchFamily="18" charset="0"/>
              </a:rPr>
            </a:br>
            <a:r>
              <a:rPr lang="en-US" sz="2400" b="1" dirty="0" smtClean="0"/>
              <a:t>You are considering starting </a:t>
            </a:r>
            <a:r>
              <a:rPr lang="en-US" sz="2400" b="1" dirty="0" err="1" smtClean="0"/>
              <a:t>breakdance</a:t>
            </a:r>
            <a:r>
              <a:rPr lang="en-US" sz="2400" b="1" dirty="0" smtClean="0"/>
              <a:t> lessons and now you’d like to get</a:t>
            </a:r>
            <a:r>
              <a:rPr lang="ru-RU" sz="2400" b="1" dirty="0" smtClean="0"/>
              <a:t> </a:t>
            </a:r>
            <a:r>
              <a:rPr lang="en-US" sz="2400" b="1" dirty="0" smtClean="0"/>
              <a:t>more information. In 1.5 minutes you are to ask five direct questions to find</a:t>
            </a:r>
            <a:br>
              <a:rPr lang="en-US" sz="2400" b="1" dirty="0" smtClean="0"/>
            </a:br>
            <a:r>
              <a:rPr lang="en-US" sz="2400" b="1" dirty="0" smtClean="0"/>
              <a:t>out about the following:</a:t>
            </a:r>
            <a:endParaRPr lang="ru-RU" sz="2400" dirty="0">
              <a:effectLst/>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1857356" y="3000372"/>
            <a:ext cx="6357982" cy="3071834"/>
          </a:xfrm>
          <a:prstGeom prst="rect">
            <a:avLst/>
          </a:prstGeom>
          <a:noFill/>
          <a:ln w="9525">
            <a:noFill/>
            <a:miter lim="800000"/>
            <a:headEnd/>
            <a:tailEnd/>
          </a:ln>
          <a:effectLst/>
        </p:spPr>
      </p:pic>
      <p:sp>
        <p:nvSpPr>
          <p:cNvPr id="7" name="Прямоугольник 6"/>
          <p:cNvSpPr/>
          <p:nvPr/>
        </p:nvSpPr>
        <p:spPr>
          <a:xfrm>
            <a:off x="2397205" y="2357430"/>
            <a:ext cx="4349589" cy="369332"/>
          </a:xfrm>
          <a:prstGeom prst="rect">
            <a:avLst/>
          </a:prstGeom>
        </p:spPr>
        <p:txBody>
          <a:bodyPr wrap="square">
            <a:spAutoFit/>
          </a:bodyPr>
          <a:lstStyle/>
          <a:p>
            <a:r>
              <a:rPr lang="en-US" b="1" dirty="0" smtClean="0"/>
              <a:t>Welcome to our school of </a:t>
            </a:r>
            <a:r>
              <a:rPr lang="en-US" b="1" dirty="0" err="1" smtClean="0"/>
              <a:t>breakdance</a:t>
            </a:r>
            <a:r>
              <a:rPr lang="en-US" b="1" dirty="0" smtClean="0"/>
              <a:t>!</a:t>
            </a:r>
            <a:endParaRPr lang="ru-RU"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571480"/>
            <a:ext cx="7358114" cy="1857388"/>
          </a:xfrm>
        </p:spPr>
        <p:txBody>
          <a:bodyPr>
            <a:normAutofit/>
          </a:bodyPr>
          <a:lstStyle/>
          <a:p>
            <a:r>
              <a:rPr lang="en-US" sz="3600" b="1" dirty="0" smtClean="0">
                <a:latin typeface="Times New Roman" pitchFamily="18" charset="0"/>
                <a:cs typeface="Times New Roman" pitchFamily="18" charset="0"/>
              </a:rPr>
              <a:t>In 1.5 minutes you are to ask five direct questions to find out</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the following:</a:t>
            </a:r>
            <a:endParaRPr lang="ru-RU" sz="3600" dirty="0">
              <a:effectLst/>
              <a:latin typeface="Times New Roman" pitchFamily="18" charset="0"/>
              <a:cs typeface="Times New Roman" pitchFamily="18" charset="0"/>
            </a:endParaRPr>
          </a:p>
        </p:txBody>
      </p:sp>
      <p:sp>
        <p:nvSpPr>
          <p:cNvPr id="3" name="Содержимое 2"/>
          <p:cNvSpPr>
            <a:spLocks noGrp="1"/>
          </p:cNvSpPr>
          <p:nvPr>
            <p:ph idx="1"/>
          </p:nvPr>
        </p:nvSpPr>
        <p:spPr>
          <a:xfrm>
            <a:off x="1214414" y="2500306"/>
            <a:ext cx="7647836" cy="3000396"/>
          </a:xfrm>
        </p:spPr>
        <p:txBody>
          <a:bodyPr>
            <a:normAutofit fontScale="92500"/>
          </a:bodyPr>
          <a:lstStyle/>
          <a:p>
            <a:r>
              <a:rPr lang="en-US" sz="2800" dirty="0" smtClean="0"/>
              <a:t>1) tuition fee</a:t>
            </a:r>
          </a:p>
          <a:p>
            <a:r>
              <a:rPr lang="en-US" sz="2800" dirty="0" smtClean="0"/>
              <a:t>2) course location</a:t>
            </a:r>
          </a:p>
          <a:p>
            <a:r>
              <a:rPr lang="en-US" sz="2800" dirty="0" smtClean="0"/>
              <a:t>3) duration of the course</a:t>
            </a:r>
          </a:p>
          <a:p>
            <a:r>
              <a:rPr lang="en-US" sz="2800" dirty="0" smtClean="0"/>
              <a:t>4) special clothes</a:t>
            </a:r>
          </a:p>
          <a:p>
            <a:r>
              <a:rPr lang="en-US" sz="2800" dirty="0" smtClean="0"/>
              <a:t>5) evening classes</a:t>
            </a:r>
          </a:p>
          <a:p>
            <a:r>
              <a:rPr lang="en-US" sz="2800" b="1" dirty="0" smtClean="0"/>
              <a:t>You have 20 seconds to ask each question.</a:t>
            </a:r>
            <a:endParaRPr lang="en-US" sz="28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smtClean="0">
                <a:latin typeface="Times New Roman" pitchFamily="18" charset="0"/>
                <a:cs typeface="Times New Roman" pitchFamily="18" charset="0"/>
              </a:rPr>
              <a:t>Критерии оценивания выполнения заданий устной части.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Задание 2 базового уровня (максимум </a:t>
            </a:r>
            <a:r>
              <a:rPr lang="ru-RU" sz="2800" dirty="0" smtClean="0">
                <a:solidFill>
                  <a:srgbClr val="FF0000"/>
                </a:solidFill>
                <a:latin typeface="Times New Roman" pitchFamily="18" charset="0"/>
                <a:cs typeface="Times New Roman" pitchFamily="18" charset="0"/>
              </a:rPr>
              <a:t>5 баллов</a:t>
            </a:r>
            <a:r>
              <a:rPr lang="ru-RU" sz="2800" dirty="0" smtClean="0">
                <a:latin typeface="Times New Roman" pitchFamily="18" charset="0"/>
                <a:cs typeface="Times New Roman" pitchFamily="18" charset="0"/>
              </a:rPr>
              <a:t>)</a:t>
            </a:r>
            <a:endParaRPr lang="ru-RU" sz="2800" dirty="0">
              <a:effectLst/>
              <a:latin typeface="Times New Roman" pitchFamily="18" charset="0"/>
              <a:cs typeface="Times New Roman" pitchFamily="18" charset="0"/>
            </a:endParaRPr>
          </a:p>
        </p:txBody>
      </p:sp>
      <p:graphicFrame>
        <p:nvGraphicFramePr>
          <p:cNvPr id="5" name="Содержимое 4"/>
          <p:cNvGraphicFramePr>
            <a:graphicFrameLocks noGrp="1"/>
          </p:cNvGraphicFramePr>
          <p:nvPr>
            <p:ph idx="1"/>
          </p:nvPr>
        </p:nvGraphicFramePr>
        <p:xfrm>
          <a:off x="1357289" y="1701800"/>
          <a:ext cx="7577160" cy="4602480"/>
        </p:xfrm>
        <a:graphic>
          <a:graphicData uri="http://schemas.openxmlformats.org/drawingml/2006/table">
            <a:tbl>
              <a:tblPr firstRow="1" bandRow="1">
                <a:tableStyleId>{5C22544A-7EE6-4342-B048-85BDC9FD1C3A}</a:tableStyleId>
              </a:tblPr>
              <a:tblGrid>
                <a:gridCol w="2525720"/>
                <a:gridCol w="2525720"/>
                <a:gridCol w="2525720"/>
              </a:tblGrid>
              <a:tr h="0">
                <a:tc>
                  <a:txBody>
                    <a:bodyPr/>
                    <a:lstStyle/>
                    <a:p>
                      <a:endParaRPr lang="ru-RU" dirty="0"/>
                    </a:p>
                  </a:txBody>
                  <a:tcPr/>
                </a:tc>
                <a:tc>
                  <a:txBody>
                    <a:bodyPr/>
                    <a:lstStyle/>
                    <a:p>
                      <a:pPr algn="ctr"/>
                      <a:r>
                        <a:rPr lang="ru-RU" dirty="0" smtClean="0"/>
                        <a:t>1</a:t>
                      </a:r>
                      <a:endParaRPr lang="ru-RU" dirty="0"/>
                    </a:p>
                  </a:txBody>
                  <a:tcPr/>
                </a:tc>
                <a:tc>
                  <a:txBody>
                    <a:bodyPr/>
                    <a:lstStyle/>
                    <a:p>
                      <a:r>
                        <a:rPr lang="ru-RU" dirty="0" smtClean="0"/>
                        <a:t>0</a:t>
                      </a:r>
                      <a:endParaRPr lang="ru-RU" dirty="0"/>
                    </a:p>
                  </a:txBody>
                  <a:tcPr/>
                </a:tc>
              </a:tr>
              <a:tr h="4057185">
                <a:tc>
                  <a:txBody>
                    <a:bodyPr/>
                    <a:lstStyle/>
                    <a:p>
                      <a:r>
                        <a:rPr lang="ru-RU" dirty="0" smtClean="0">
                          <a:latin typeface="Times New Roman" pitchFamily="18" charset="0"/>
                          <a:cs typeface="Times New Roman" pitchFamily="18" charset="0"/>
                        </a:rPr>
                        <a:t>Вопросы 1-5</a:t>
                      </a:r>
                      <a:endParaRPr lang="ru-RU" dirty="0">
                        <a:latin typeface="Times New Roman" pitchFamily="18" charset="0"/>
                        <a:cs typeface="Times New Roman" pitchFamily="18" charset="0"/>
                      </a:endParaRPr>
                    </a:p>
                  </a:txBody>
                  <a:tcPr/>
                </a:tc>
                <a:tc>
                  <a:txBody>
                    <a:bodyPr/>
                    <a:lstStyle/>
                    <a:p>
                      <a:r>
                        <a:rPr kumimoji="0" lang="ru-RU" sz="1600" kern="1200" baseline="0" dirty="0" smtClean="0">
                          <a:solidFill>
                            <a:schemeClr val="dk1"/>
                          </a:solidFill>
                          <a:latin typeface="Times New Roman" pitchFamily="18" charset="0"/>
                          <a:ea typeface="+mn-ea"/>
                          <a:cs typeface="Times New Roman" pitchFamily="18" charset="0"/>
                        </a:rPr>
                        <a:t>Вопрос по содержанию отвечает</a:t>
                      </a:r>
                    </a:p>
                    <a:p>
                      <a:r>
                        <a:rPr kumimoji="0" lang="ru-RU" sz="1600" kern="1200" baseline="0" dirty="0" smtClean="0">
                          <a:solidFill>
                            <a:schemeClr val="dk1"/>
                          </a:solidFill>
                          <a:latin typeface="Times New Roman" pitchFamily="18" charset="0"/>
                          <a:ea typeface="+mn-ea"/>
                          <a:cs typeface="Times New Roman" pitchFamily="18" charset="0"/>
                        </a:rPr>
                        <a:t>поставленной задаче; имеет</a:t>
                      </a:r>
                    </a:p>
                    <a:p>
                      <a:r>
                        <a:rPr kumimoji="0" lang="ru-RU" sz="1600" kern="1200" baseline="0" dirty="0" smtClean="0">
                          <a:solidFill>
                            <a:schemeClr val="dk1"/>
                          </a:solidFill>
                          <a:latin typeface="Times New Roman" pitchFamily="18" charset="0"/>
                          <a:ea typeface="+mn-ea"/>
                          <a:cs typeface="Times New Roman" pitchFamily="18" charset="0"/>
                        </a:rPr>
                        <a:t>правильную грамматическую</a:t>
                      </a:r>
                    </a:p>
                    <a:p>
                      <a:r>
                        <a:rPr kumimoji="0" lang="ru-RU" sz="1600" kern="1200" baseline="0" dirty="0" smtClean="0">
                          <a:solidFill>
                            <a:schemeClr val="dk1"/>
                          </a:solidFill>
                          <a:latin typeface="Times New Roman" pitchFamily="18" charset="0"/>
                          <a:ea typeface="+mn-ea"/>
                          <a:cs typeface="Times New Roman" pitchFamily="18" charset="0"/>
                        </a:rPr>
                        <a:t>форму прямого вопроса;</a:t>
                      </a:r>
                    </a:p>
                    <a:p>
                      <a:r>
                        <a:rPr kumimoji="0" lang="ru-RU" sz="1600" kern="1200" baseline="0" dirty="0" smtClean="0">
                          <a:solidFill>
                            <a:schemeClr val="dk1"/>
                          </a:solidFill>
                          <a:latin typeface="Times New Roman" pitchFamily="18" charset="0"/>
                          <a:ea typeface="+mn-ea"/>
                          <a:cs typeface="Times New Roman" pitchFamily="18" charset="0"/>
                        </a:rPr>
                        <a:t>интонация соответствует типу</a:t>
                      </a:r>
                    </a:p>
                    <a:p>
                      <a:r>
                        <a:rPr kumimoji="0" lang="ru-RU" sz="1600" kern="1200" baseline="0" dirty="0" smtClean="0">
                          <a:solidFill>
                            <a:schemeClr val="dk1"/>
                          </a:solidFill>
                          <a:latin typeface="Times New Roman" pitchFamily="18" charset="0"/>
                          <a:ea typeface="+mn-ea"/>
                          <a:cs typeface="Times New Roman" pitchFamily="18" charset="0"/>
                        </a:rPr>
                        <a:t>задаваемого прямого вопроса;</a:t>
                      </a:r>
                    </a:p>
                    <a:p>
                      <a:r>
                        <a:rPr kumimoji="0" lang="ru-RU" sz="1600" kern="1200" baseline="0" dirty="0" smtClean="0">
                          <a:solidFill>
                            <a:schemeClr val="dk1"/>
                          </a:solidFill>
                          <a:latin typeface="Times New Roman" pitchFamily="18" charset="0"/>
                          <a:ea typeface="+mn-ea"/>
                          <a:cs typeface="Times New Roman" pitchFamily="18" charset="0"/>
                        </a:rPr>
                        <a:t>возможные фонетические и лексические погрешности не затрудняют восприятия</a:t>
                      </a:r>
                      <a:endParaRPr lang="ru-RU" sz="1600" dirty="0">
                        <a:latin typeface="Times New Roman" pitchFamily="18" charset="0"/>
                        <a:cs typeface="Times New Roman" pitchFamily="18" charset="0"/>
                      </a:endParaRPr>
                    </a:p>
                  </a:txBody>
                  <a:tcPr/>
                </a:tc>
                <a:tc>
                  <a:txBody>
                    <a:bodyPr/>
                    <a:lstStyle/>
                    <a:p>
                      <a:r>
                        <a:rPr kumimoji="0" lang="ru-RU" sz="1600" kern="1200" baseline="0" dirty="0" smtClean="0">
                          <a:solidFill>
                            <a:schemeClr val="dk1"/>
                          </a:solidFill>
                          <a:latin typeface="Times New Roman" pitchFamily="18" charset="0"/>
                          <a:ea typeface="+mn-ea"/>
                          <a:cs typeface="Times New Roman" pitchFamily="18" charset="0"/>
                        </a:rPr>
                        <a:t>Вопрос не задан, или заданный</a:t>
                      </a:r>
                    </a:p>
                    <a:p>
                      <a:r>
                        <a:rPr kumimoji="0" lang="ru-RU" sz="1600" kern="1200" baseline="0" dirty="0" smtClean="0">
                          <a:solidFill>
                            <a:schemeClr val="dk1"/>
                          </a:solidFill>
                          <a:latin typeface="Times New Roman" pitchFamily="18" charset="0"/>
                          <a:ea typeface="+mn-ea"/>
                          <a:cs typeface="Times New Roman" pitchFamily="18" charset="0"/>
                        </a:rPr>
                        <a:t>вопрос по содержанию не</a:t>
                      </a:r>
                    </a:p>
                    <a:p>
                      <a:r>
                        <a:rPr kumimoji="0" lang="ru-RU" sz="1600" kern="1200" baseline="0" dirty="0" smtClean="0">
                          <a:solidFill>
                            <a:schemeClr val="dk1"/>
                          </a:solidFill>
                          <a:latin typeface="Times New Roman" pitchFamily="18" charset="0"/>
                          <a:ea typeface="+mn-ea"/>
                          <a:cs typeface="Times New Roman" pitchFamily="18" charset="0"/>
                        </a:rPr>
                        <a:t>отвечает поставленной задаче</a:t>
                      </a:r>
                    </a:p>
                    <a:p>
                      <a:r>
                        <a:rPr kumimoji="0" lang="ru-RU" sz="1600" kern="1200" baseline="0" dirty="0" smtClean="0">
                          <a:solidFill>
                            <a:schemeClr val="dk1"/>
                          </a:solidFill>
                          <a:latin typeface="Times New Roman" pitchFamily="18" charset="0"/>
                          <a:ea typeface="+mn-ea"/>
                          <a:cs typeface="Times New Roman" pitchFamily="18" charset="0"/>
                        </a:rPr>
                        <a:t>И/ИЛИ не имеет правильной</a:t>
                      </a:r>
                    </a:p>
                    <a:p>
                      <a:r>
                        <a:rPr kumimoji="0" lang="ru-RU" sz="1600" kern="1200" baseline="0" dirty="0" smtClean="0">
                          <a:solidFill>
                            <a:schemeClr val="dk1"/>
                          </a:solidFill>
                          <a:latin typeface="Times New Roman" pitchFamily="18" charset="0"/>
                          <a:ea typeface="+mn-ea"/>
                          <a:cs typeface="Times New Roman" pitchFamily="18" charset="0"/>
                        </a:rPr>
                        <a:t>грамматической формы прямого</a:t>
                      </a:r>
                    </a:p>
                    <a:p>
                      <a:r>
                        <a:rPr kumimoji="0" lang="ru-RU" sz="1600" kern="1200" baseline="0" dirty="0" smtClean="0">
                          <a:solidFill>
                            <a:schemeClr val="dk1"/>
                          </a:solidFill>
                          <a:latin typeface="Times New Roman" pitchFamily="18" charset="0"/>
                          <a:ea typeface="+mn-ea"/>
                          <a:cs typeface="Times New Roman" pitchFamily="18" charset="0"/>
                        </a:rPr>
                        <a:t>вопроса, И/ИЛИ интонация не</a:t>
                      </a:r>
                    </a:p>
                    <a:p>
                      <a:r>
                        <a:rPr kumimoji="0" lang="ru-RU" sz="1600" kern="1200" baseline="0" dirty="0" smtClean="0">
                          <a:solidFill>
                            <a:schemeClr val="dk1"/>
                          </a:solidFill>
                          <a:latin typeface="Times New Roman" pitchFamily="18" charset="0"/>
                          <a:ea typeface="+mn-ea"/>
                          <a:cs typeface="Times New Roman" pitchFamily="18" charset="0"/>
                        </a:rPr>
                        <a:t>соответствует типу задаваемого</a:t>
                      </a:r>
                    </a:p>
                    <a:p>
                      <a:r>
                        <a:rPr kumimoji="0" lang="ru-RU" sz="1600" kern="1200" baseline="0" dirty="0" smtClean="0">
                          <a:solidFill>
                            <a:schemeClr val="dk1"/>
                          </a:solidFill>
                          <a:latin typeface="Times New Roman" pitchFamily="18" charset="0"/>
                          <a:ea typeface="+mn-ea"/>
                          <a:cs typeface="Times New Roman" pitchFamily="18" charset="0"/>
                        </a:rPr>
                        <a:t>прямого вопроса; И/ИЛИ</a:t>
                      </a:r>
                    </a:p>
                    <a:p>
                      <a:r>
                        <a:rPr kumimoji="0" lang="ru-RU" sz="1600" kern="1200" baseline="0" dirty="0" smtClean="0">
                          <a:solidFill>
                            <a:schemeClr val="dk1"/>
                          </a:solidFill>
                          <a:latin typeface="Times New Roman" pitchFamily="18" charset="0"/>
                          <a:ea typeface="+mn-ea"/>
                          <a:cs typeface="Times New Roman" pitchFamily="18" charset="0"/>
                        </a:rPr>
                        <a:t>фонетические ошибки</a:t>
                      </a:r>
                    </a:p>
                    <a:p>
                      <a:r>
                        <a:rPr kumimoji="0" lang="ru-RU" sz="1600" kern="1200" baseline="0" dirty="0" smtClean="0">
                          <a:solidFill>
                            <a:schemeClr val="dk1"/>
                          </a:solidFill>
                          <a:latin typeface="Times New Roman" pitchFamily="18" charset="0"/>
                          <a:ea typeface="+mn-ea"/>
                          <a:cs typeface="Times New Roman" pitchFamily="18" charset="0"/>
                        </a:rPr>
                        <a:t>препятствуют коммуникации</a:t>
                      </a:r>
                      <a:endParaRPr lang="ru-RU" sz="1600" dirty="0">
                        <a:latin typeface="Times New Roman" pitchFamily="18" charset="0"/>
                        <a:cs typeface="Times New Roman" pitchFamily="18" charset="0"/>
                      </a:endParaRPr>
                    </a:p>
                  </a:txBody>
                  <a:tcPr/>
                </a:tc>
              </a:tr>
            </a:tbl>
          </a:graphicData>
        </a:graphic>
      </p:graphicFrame>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558</TotalTime>
  <Words>1146</Words>
  <Application>Microsoft Office PowerPoint</Application>
  <PresentationFormat>Экран (4:3)</PresentationFormat>
  <Paragraphs>227</Paragraphs>
  <Slides>21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21</vt:i4>
      </vt:variant>
    </vt:vector>
  </HeadingPairs>
  <TitlesOfParts>
    <vt:vector size="28" baseType="lpstr">
      <vt:lpstr>Calibri</vt:lpstr>
      <vt:lpstr>Corbel</vt:lpstr>
      <vt:lpstr>Gill Sans MT</vt:lpstr>
      <vt:lpstr>Times New Roman</vt:lpstr>
      <vt:lpstr>Verdana</vt:lpstr>
      <vt:lpstr>Wingdings 2</vt:lpstr>
      <vt:lpstr>Солнцестояние</vt:lpstr>
      <vt:lpstr>ЕГЭ по английскому языку:  КИМ ЕГЭ 2016 и особенности проведения (устная часть) </vt:lpstr>
      <vt:lpstr>Структура и содержание устной части ЕГЭ по АЯ</vt:lpstr>
      <vt:lpstr>Задание 1 – чтение вслух небольшого текста научно-популярного характера. Время на подготовку – 1,5 минуты.</vt:lpstr>
      <vt:lpstr> Task 1. Imagine that you are preparing a project with your friend. You have found some interesting material for the presentation and you want to read this text to your friend. You have 1.5 minutes to read the text silently, then be  ready to read it out aloud. You will not have more than 1.5 minutes to read it. </vt:lpstr>
      <vt:lpstr>Критерии оценивания выполнения заданий устной части. Задание 1 базового уровня. (Чтение текста вслух- максимум 1 балл)</vt:lpstr>
      <vt:lpstr>В задании 2 предлагается ознакомиться с рекламным объявлением и задать пять вопросов на основе ключевых слов. Время на подготовку –1,5 минуты.</vt:lpstr>
      <vt:lpstr>Task 2. Study the advertisement. You are considering starting breakdance lessons and now you’d like to get more information. In 1.5 minutes you are to ask five direct questions to find out about the following:</vt:lpstr>
      <vt:lpstr>In 1.5 minutes you are to ask five direct questions to find out the following:</vt:lpstr>
      <vt:lpstr>Критерии оценивания выполнения заданий устной части. Задание 2 базового уровня (максимум 5 баллов)</vt:lpstr>
      <vt:lpstr> В задании 3 предлагается выбрать одну из трёх фотографий и описать её на основе плана. Время на подготовку – 1,5 минуты. </vt:lpstr>
      <vt:lpstr>Task 3. Imagine that these are photos from your photo album. Choose one photo to present to your friend.</vt:lpstr>
      <vt:lpstr>Задание 3</vt:lpstr>
      <vt:lpstr>Задание 3</vt:lpstr>
      <vt:lpstr>Задание 3 базового уровня</vt:lpstr>
      <vt:lpstr>Task 4. Study the two photographs. In 1.5 minutes be ready to compare and contrast the photographs: </vt:lpstr>
      <vt:lpstr>Задание 4</vt:lpstr>
      <vt:lpstr>Задание 4</vt:lpstr>
      <vt:lpstr>Критерии оценивания выполнения заданий устной части. Задание 3 и 4 ( описание фото и сравнение двух фото) максимум-7 баллов) Решение коммуникативной задачи </vt:lpstr>
      <vt:lpstr>Организация высказывания</vt:lpstr>
      <vt:lpstr>Языковое оформление высказывания</vt:lpstr>
      <vt:lpstr> Спасибо за внимание!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Louisa</dc:creator>
  <cp:lastModifiedBy>Пользователь</cp:lastModifiedBy>
  <cp:revision>161</cp:revision>
  <dcterms:created xsi:type="dcterms:W3CDTF">2012-12-15T17:43:38Z</dcterms:created>
  <dcterms:modified xsi:type="dcterms:W3CDTF">2016-11-14T13:21:15Z</dcterms:modified>
</cp:coreProperties>
</file>