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sldIdLst>
    <p:sldId id="256" r:id="rId3"/>
    <p:sldId id="257" r:id="rId4"/>
    <p:sldId id="270" r:id="rId5"/>
    <p:sldId id="258" r:id="rId6"/>
    <p:sldId id="260" r:id="rId7"/>
    <p:sldId id="261" r:id="rId8"/>
    <p:sldId id="271" r:id="rId9"/>
    <p:sldId id="262" r:id="rId10"/>
    <p:sldId id="259" r:id="rId11"/>
    <p:sldId id="263" r:id="rId12"/>
    <p:sldId id="264" r:id="rId13"/>
    <p:sldId id="268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1" autoAdjust="0"/>
    <p:restoredTop sz="94660"/>
  </p:normalViewPr>
  <p:slideViewPr>
    <p:cSldViewPr>
      <p:cViewPr varScale="1">
        <p:scale>
          <a:sx n="82" d="100"/>
          <a:sy n="82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05D7-4A0E-4E7A-89EA-90294B64B362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8D2E-5714-454A-B73C-160808371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1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618D-292B-4F8E-91DA-CC1480314B49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792C-5549-4B4F-9AFD-A3B3B1249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7942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033D-A955-4F14-95F4-43EBEB17CB33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5793-E72A-46EB-BB1F-9E11A9AA6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2631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DBD6-DC42-42CE-964D-6B8B9B0DA0D2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D5ED-CF40-4142-AF58-A7DAC059C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05778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52BC-0F36-4541-B49F-A9F5D4BDDDC3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7537-B1E4-4D1C-AE62-7C5F0EB6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1738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DE9E-2EB3-4114-8D6C-94F6CDAA98D8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3C3B-27E4-4125-A344-33A7386BB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34924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C101-0723-4800-8748-3A41140E25E3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4EB9-AAE2-4096-9318-2312A412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55769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1324-B22A-4D16-8EF3-971802530A92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8C28-B599-4BEE-919F-45B3C20D2E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5388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D8DB-6323-4E3E-BFC7-946FC3763DCF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7FA64-8B09-4B24-8F90-B321CABC9C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15803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6B979-3E5D-4B22-BA7C-9C1539B77E4A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D7A7-87AD-46BA-9174-89CFF4C36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6748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F96A-16E4-48C5-9ED6-714AD80282DA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FD77-3B66-4847-A580-B428604BF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3995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8380-288D-4961-91CF-BDB1DE62118C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237E-71A8-486A-B311-8902C89E4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1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DD1A-AFB4-4BB0-8EC9-8DB72A46CEB1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5F70-38CC-4D77-97FF-5B041BE95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9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2632-6CBE-4168-B1DB-CDEC49D5F6B1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DC68-4190-471B-AEA0-0CCF5631D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1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264B-5EF8-40B2-B6BA-1720B80F5AE9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F974-B933-4E3F-8A49-5A2EA478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05AA-33F5-40E9-ADC3-DAA14B3B1727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2292-15CA-45A1-AB9D-E478AD51E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9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294B-8541-4329-A125-C7A3F63E280D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37DB-EE21-4C7E-A9CB-BC23FA8A8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5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F1E6-BA4E-441C-9B82-ED50977AEB0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F6B2-B2C2-45BC-9CE8-D8A29393C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1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398E-B5C4-4A64-A93A-CC28CA6F35DC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93C5F-34D1-413E-BAA7-8D23846D91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008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866BB-9A14-4C45-8D7C-76886F2E4A2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AA2F8-74AE-4E1C-AD32-88AC0D34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7" r:id="rId5"/>
    <p:sldLayoutId id="2147483713" r:id="rId6"/>
    <p:sldLayoutId id="2147483714" r:id="rId7"/>
    <p:sldLayoutId id="2147483715" r:id="rId8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2C51B0-7A05-4742-9647-F9BEDEE22B87}" type="datetimeFigureOut">
              <a:rPr lang="ru-RU" altLang="ru-RU"/>
              <a:pPr>
                <a:defRPr/>
              </a:pPr>
              <a:t>21.10.2013</a:t>
            </a:fld>
            <a:endParaRPr lang="ru-RU" alt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F225E-8F3A-43D6-A50E-F96B6F748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333375"/>
            <a:ext cx="7848600" cy="1927225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altLang="ru-RU" sz="6000" smtClean="0"/>
              <a:t>DISCRIMINATION OF NORTHERN PEOPLES</a:t>
            </a:r>
            <a:endParaRPr lang="ru-RU" altLang="ru-RU" sz="6000" smtClean="0"/>
          </a:p>
        </p:txBody>
      </p:sp>
      <p:pic>
        <p:nvPicPr>
          <p:cNvPr id="4099" name="Picture 2" descr="http://www.edu.severodvinsk.ru/after_school/nit/2012/polyanin/chislenno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82850"/>
            <a:ext cx="7416800" cy="40417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extinction of languages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07950" y="1484313"/>
            <a:ext cx="6264275" cy="2736850"/>
          </a:xfrm>
        </p:spPr>
        <p:txBody>
          <a:bodyPr/>
          <a:lstStyle/>
          <a:p>
            <a:pPr eaLnBrk="1" hangingPunct="1"/>
            <a:r>
              <a:rPr lang="en-US" altLang="ru-RU" smtClean="0"/>
              <a:t>42 % of the Saami considered native Sami language,</a:t>
            </a:r>
          </a:p>
          <a:p>
            <a:pPr eaLnBrk="1" hangingPunct="1"/>
            <a:r>
              <a:rPr lang="en-US" altLang="ru-RU" smtClean="0"/>
              <a:t>while 58 %Russian</a:t>
            </a:r>
          </a:p>
          <a:p>
            <a:pPr eaLnBrk="1" hangingPunct="1"/>
            <a:r>
              <a:rPr lang="en-US" altLang="ru-RU" smtClean="0"/>
              <a:t>23% of the Nivkh considered native Nivkh language</a:t>
            </a:r>
          </a:p>
          <a:p>
            <a:pPr eaLnBrk="1" hangingPunct="1"/>
            <a:r>
              <a:rPr lang="en-US" altLang="ru-RU" smtClean="0"/>
              <a:t>and 77 %Russian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00113"/>
            <a:ext cx="20113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0257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6513" y="3933825"/>
            <a:ext cx="5040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ru-RU" sz="2400"/>
              <a:t>The most Patriotic-Nganasans, 84% speak their native language</a:t>
            </a:r>
            <a:endParaRPr lang="ru-RU" altLang="ru-RU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441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ru-RU" sz="2900" smtClean="0">
                <a:solidFill>
                  <a:schemeClr val="bg2"/>
                </a:solidFill>
              </a:rPr>
              <a:t>1995 - 2004  </a:t>
            </a:r>
            <a:br>
              <a:rPr lang="en-US" altLang="ru-RU" sz="2900" smtClean="0">
                <a:solidFill>
                  <a:schemeClr val="bg2"/>
                </a:solidFill>
              </a:rPr>
            </a:br>
            <a:r>
              <a:rPr lang="en-US" altLang="ru-RU" sz="2900" smtClean="0">
                <a:solidFill>
                  <a:schemeClr val="bg2"/>
                </a:solidFill>
              </a:rPr>
              <a:t>the International decade of indigenous peoples of the world.</a:t>
            </a:r>
            <a:r>
              <a:rPr lang="en-US" altLang="ru-RU" sz="2900" smtClean="0"/>
              <a:t> </a:t>
            </a:r>
            <a:endParaRPr lang="ru-RU" altLang="ru-RU" sz="2900" smtClean="0"/>
          </a:p>
        </p:txBody>
      </p:sp>
      <p:pic>
        <p:nvPicPr>
          <p:cNvPr id="14339" name="Picture 2" descr="http://kogolika.com/wp-content/uploads/2012/02/spravoch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9781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-1889" r="15118" b="-1889"/>
          <a:stretch>
            <a:fillRect/>
          </a:stretch>
        </p:blipFill>
        <p:spPr bwMode="auto">
          <a:xfrm>
            <a:off x="1209675" y="2349500"/>
            <a:ext cx="27114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07950" y="4365625"/>
            <a:ext cx="8928100" cy="2265363"/>
          </a:xfrm>
        </p:spPr>
        <p:txBody>
          <a:bodyPr/>
          <a:lstStyle/>
          <a:p>
            <a:pPr eaLnBrk="1" hangingPunct="1"/>
            <a:r>
              <a:rPr lang="en-US" altLang="ru-RU" smtClean="0"/>
              <a:t>Since 2003, gymnasium №3 is a  participant of the Interregional project of the NSU «Increasing opportunities of indigenous peoples of Siberia in obtaining a high level of education», which was supported by European Union Program «European initiative for democracy and human rights».</a:t>
            </a:r>
            <a:endParaRPr lang="ru-RU" altLang="ru-RU" smtClean="0"/>
          </a:p>
        </p:txBody>
      </p:sp>
      <p:pic>
        <p:nvPicPr>
          <p:cNvPr id="15363" name="Picture 3" descr="E:\Фотографии\Северные народы\1144_im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72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663" y="1671390"/>
            <a:ext cx="6673850" cy="13255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ru-RU" dirty="0" smtClean="0"/>
              <a:t>the International scientific and practical conference «Education and sustainable development of indigenous peoples of Siberia»</a:t>
            </a:r>
            <a:endParaRPr lang="ru-RU" altLang="ru-RU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4060825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36900"/>
            <a:ext cx="3960813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6922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04445" y="620688"/>
            <a:ext cx="648072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«</a:t>
            </a:r>
            <a:r>
              <a:rPr lang="en-US" sz="3600" dirty="0" smtClean="0"/>
              <a:t>The Big Lobby</a:t>
            </a:r>
            <a:r>
              <a:rPr lang="ru-RU" sz="3600" dirty="0" smtClean="0"/>
              <a:t>»</a:t>
            </a:r>
            <a:r>
              <a:rPr lang="en-US" sz="3600" dirty="0" smtClean="0"/>
              <a:t> for children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472113" cy="391795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 descr="E:\Фотографии\Родники Народной культуры фото (с) Карлинер Антон, 2009\DSC00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28845"/>
          <a:stretch>
            <a:fillRect/>
          </a:stretch>
        </p:blipFill>
        <p:spPr bwMode="auto">
          <a:xfrm>
            <a:off x="5695950" y="1916113"/>
            <a:ext cx="3197225" cy="352901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ru-RU" smtClean="0"/>
              <a:t>Census 1926</a:t>
            </a:r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1800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mtClean="0"/>
              <a:t> </a:t>
            </a:r>
            <a:r>
              <a:rPr lang="en-US" altLang="ru-RU" smtClean="0"/>
              <a:t>in Komi Republic the share of indigenous population-94%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ru-RU" smtClean="0"/>
              <a:t>In regions of the Far North-120 thousand people </a:t>
            </a: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ru-RU" smtClean="0"/>
              <a:t>on the share of Russian population-44 thousand people</a:t>
            </a:r>
            <a:endParaRPr lang="ru-RU" altLang="ru-RU" smtClean="0"/>
          </a:p>
        </p:txBody>
      </p:sp>
      <p:pic>
        <p:nvPicPr>
          <p:cNvPr id="5124" name="Picture 6" descr="http://www.kamchadaly.ru/images/ainu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429000"/>
            <a:ext cx="4762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ttp://lentaregion.ru/wp-content/uploads/2011/07/474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37671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ru-RU" smtClean="0"/>
              <a:t> in the 20's Northern policy of the Soviet state is directed on strengthening of the state control in the fields of traditional economy </a:t>
            </a:r>
            <a:endParaRPr lang="ru-RU" altLang="ru-RU" smtClean="0"/>
          </a:p>
        </p:txBody>
      </p:sp>
      <p:pic>
        <p:nvPicPr>
          <p:cNvPr id="6147" name="Picture 2" descr="http://stranamasterov.ru/img4/icraft2012/06/02/naody_severa_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52419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rg.ru/img/content/42/90/27/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492375"/>
            <a:ext cx="25939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result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768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en-US" altLang="ru-RU" dirty="0" smtClean="0"/>
              <a:t>extremely high rates of unemployment, mortality, alcoholism</a:t>
            </a:r>
          </a:p>
          <a:p>
            <a:pPr eaLnBrk="1" hangingPunct="1"/>
            <a:r>
              <a:rPr lang="ru-RU" altLang="ru-RU" dirty="0" smtClean="0"/>
              <a:t>1989-1997г- </a:t>
            </a:r>
            <a:r>
              <a:rPr lang="en-US" altLang="ru-RU" dirty="0" smtClean="0"/>
              <a:t>mortality rate of </a:t>
            </a:r>
            <a:r>
              <a:rPr lang="en-US" altLang="ru-RU" dirty="0" err="1" smtClean="0"/>
              <a:t>Komi</a:t>
            </a:r>
            <a:r>
              <a:rPr lang="en-US" altLang="ru-RU" dirty="0" smtClean="0"/>
              <a:t> people exceeded twice the mortality rate of Russian people</a:t>
            </a:r>
            <a:endParaRPr lang="ru-RU" altLang="ru-RU" dirty="0" smtClean="0"/>
          </a:p>
        </p:txBody>
      </p:sp>
      <p:pic>
        <p:nvPicPr>
          <p:cNvPr id="7172" name="Picture 2" descr="http://www.spdnv.ru/images/all/32/2/big/img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429000"/>
            <a:ext cx="4238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North Gives</a:t>
            </a: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ru-RU" smtClean="0"/>
              <a:t>70% of foreign exchange is revenues of the state</a:t>
            </a:r>
          </a:p>
          <a:p>
            <a:pPr eaLnBrk="1" hangingPunct="1"/>
            <a:r>
              <a:rPr lang="en-US" altLang="ru-RU" smtClean="0"/>
              <a:t>The problem is the complexity of the adoption of laws to protect indigenous peoples.</a:t>
            </a:r>
            <a:endParaRPr lang="ru-RU" altLang="ru-RU" smtClean="0"/>
          </a:p>
        </p:txBody>
      </p:sp>
      <p:pic>
        <p:nvPicPr>
          <p:cNvPr id="8196" name="Picture 4" descr="http://i0.wp.com/russiasib.ru/wp-content/uploads/2012/12/538-urubcen.jpg?resize=600%2C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19413"/>
            <a:ext cx="55435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ru-RU" smtClean="0"/>
              <a:t>Life expectancy</a:t>
            </a:r>
            <a:endParaRPr lang="ru-RU" alt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indigenous population of the North is less than the Russian average, 9 years</a:t>
            </a:r>
          </a:p>
          <a:p>
            <a:pPr eaLnBrk="1" hangingPunct="1"/>
            <a:r>
              <a:rPr lang="en-US" altLang="ru-RU" smtClean="0"/>
              <a:t>Eskimos in Russia live 45 years, in Alaska-72 years</a:t>
            </a:r>
            <a:endParaRPr lang="ru-RU" altLang="ru-RU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9303"/>
          <a:stretch>
            <a:fillRect/>
          </a:stretch>
        </p:blipFill>
        <p:spPr bwMode="auto">
          <a:xfrm>
            <a:off x="276225" y="3233738"/>
            <a:ext cx="392588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13100"/>
            <a:ext cx="44862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Unemployment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ru-RU" smtClean="0"/>
              <a:t>In the Amur region.</a:t>
            </a:r>
          </a:p>
          <a:p>
            <a:pPr marL="0" indent="0" eaLnBrk="1" hangingPunct="1"/>
            <a:r>
              <a:rPr lang="en-US" altLang="ru-RU" smtClean="0"/>
              <a:t>Unemployment of the able-bodied indigenous population was 51%,</a:t>
            </a:r>
          </a:p>
          <a:p>
            <a:pPr marL="0" indent="0" eaLnBrk="1" hangingPunct="1"/>
            <a:r>
              <a:rPr lang="en-US" altLang="ru-RU" smtClean="0"/>
              <a:t>in the region -12%,</a:t>
            </a:r>
          </a:p>
          <a:p>
            <a:pPr marL="0" indent="0" eaLnBrk="1" hangingPunct="1"/>
            <a:r>
              <a:rPr lang="en-US" altLang="ru-RU" smtClean="0"/>
              <a:t>in Russia - 8%.</a:t>
            </a:r>
            <a:endParaRPr lang="ru-RU" altLang="ru-RU" smtClean="0"/>
          </a:p>
          <a:p>
            <a:pPr marL="0" indent="0" eaLnBrk="1" hangingPunct="1"/>
            <a:endParaRPr lang="ru-RU" altLang="ru-RU" smtClean="0"/>
          </a:p>
        </p:txBody>
      </p:sp>
      <p:pic>
        <p:nvPicPr>
          <p:cNvPr id="10244" name="Picture 2" descr="http://www.tuva.asia/uploads/posts/2013-07/1374095902_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36838"/>
            <a:ext cx="26320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arcticportal.ru/images/2/24/AE_03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114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Problem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2016125"/>
          </a:xfrm>
        </p:spPr>
        <p:txBody>
          <a:bodyPr/>
          <a:lstStyle/>
          <a:p>
            <a:pPr eaLnBrk="1" hangingPunct="1"/>
            <a:r>
              <a:rPr lang="en-US" altLang="ru-RU" smtClean="0"/>
              <a:t>Northern peoples have no genetic protection against many infectious diseases and alcohol.</a:t>
            </a:r>
          </a:p>
          <a:p>
            <a:pPr eaLnBrk="1" hangingPunct="1"/>
            <a:r>
              <a:rPr lang="en-US" altLang="ru-RU" smtClean="0"/>
              <a:t>According to RAMS mortality from alcoholism is 15-20 times higher than the national average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1268" name="Picture 2" descr="http://www.edu.severodvinsk.ru/after_school/nit/2012/bogdanov/images/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4233863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</a:t>
            </a:r>
            <a:endParaRPr 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Northern regions of Russia is home to 11 million people</a:t>
            </a:r>
          </a:p>
          <a:p>
            <a:pPr eaLnBrk="1" hangingPunct="1"/>
            <a:r>
              <a:rPr lang="en-US" altLang="ru-RU" smtClean="0"/>
              <a:t>Of them</a:t>
            </a:r>
          </a:p>
          <a:p>
            <a:pPr eaLnBrk="1" hangingPunct="1"/>
            <a:r>
              <a:rPr lang="en-US" altLang="ru-RU" smtClean="0"/>
              <a:t>200 thousand of them are indigenous people</a:t>
            </a:r>
            <a:endParaRPr lang="ru-RU" altLang="ru-RU" smtClean="0"/>
          </a:p>
        </p:txBody>
      </p:sp>
      <p:pic>
        <p:nvPicPr>
          <p:cNvPr id="12292" name="Picture 2" descr="http://www.calend.ru/img/content_images/i0/109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3100"/>
            <a:ext cx="4078287" cy="30591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2800"/>
            <a:ext cx="38100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477</TotalTime>
  <Words>327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Ясность</vt:lpstr>
      <vt:lpstr>Textured</vt:lpstr>
      <vt:lpstr>DISCRIMINATION OF NORTHERN PEOPLES</vt:lpstr>
      <vt:lpstr>Census 1926</vt:lpstr>
      <vt:lpstr>Презентация PowerPoint</vt:lpstr>
      <vt:lpstr>In result</vt:lpstr>
      <vt:lpstr>The North Gives</vt:lpstr>
      <vt:lpstr>Life expectancy</vt:lpstr>
      <vt:lpstr>Unemployment</vt:lpstr>
      <vt:lpstr>The Problem</vt:lpstr>
      <vt:lpstr>Now</vt:lpstr>
      <vt:lpstr>The extinction of languages </vt:lpstr>
      <vt:lpstr>1995 - 2004   the International decade of indigenous peoples of the world. </vt:lpstr>
      <vt:lpstr>Презентация PowerPoint</vt:lpstr>
      <vt:lpstr>«The Big Lobby» for children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Дискриминация северных народов</dc:title>
  <dc:creator>Пользователь1</dc:creator>
  <cp:lastModifiedBy>Пользователь1</cp:lastModifiedBy>
  <cp:revision>29</cp:revision>
  <dcterms:created xsi:type="dcterms:W3CDTF">2013-10-16T08:17:18Z</dcterms:created>
  <dcterms:modified xsi:type="dcterms:W3CDTF">2013-10-21T03:10:32Z</dcterms:modified>
</cp:coreProperties>
</file>